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3"/>
    <p:sldId id="330" r:id="rId4"/>
    <p:sldId id="331" r:id="rId5"/>
    <p:sldId id="258" r:id="rId6"/>
    <p:sldId id="264" r:id="rId7"/>
    <p:sldId id="266" r:id="rId8"/>
    <p:sldId id="267" r:id="rId9"/>
    <p:sldId id="269" r:id="rId10"/>
    <p:sldId id="295" r:id="rId11"/>
    <p:sldId id="332" r:id="rId12"/>
    <p:sldId id="309" r:id="rId13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3" r:id="rId33"/>
    <p:sldId id="257" r:id="rId34"/>
    <p:sldId id="296" r:id="rId35"/>
    <p:sldId id="260" r:id="rId36"/>
    <p:sldId id="262" r:id="rId37"/>
    <p:sldId id="292" r:id="rId38"/>
    <p:sldId id="297" r:id="rId39"/>
    <p:sldId id="298" r:id="rId40"/>
    <p:sldId id="299" r:id="rId41"/>
    <p:sldId id="300" r:id="rId42"/>
    <p:sldId id="268" r:id="rId43"/>
    <p:sldId id="270" r:id="rId44"/>
    <p:sldId id="271" r:id="rId45"/>
    <p:sldId id="334" r:id="rId46"/>
    <p:sldId id="335" r:id="rId47"/>
    <p:sldId id="336" r:id="rId48"/>
  </p:sldIdLst>
  <p:sldSz cx="12192000" cy="6858000"/>
  <p:notesSz cx="6858000" cy="9144000"/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9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EF13D-AC3A-9646-8C3C-8FB1C3AB75C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1732E-3AFC-F74C-9D23-367C76E93C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732E-3AFC-F74C-9D23-367C76E93C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732E-3AFC-F74C-9D23-367C76E93C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732E-3AFC-F74C-9D23-367C76E93C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1732E-3AFC-F74C-9D23-367C76E93C0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8761413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“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”</a:t>
            </a:r>
            <a:endParaRPr lang="en-US" sz="9600" b="0" i="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0.tiff"/><Relationship Id="rId1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4.tiff"/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6.tiff"/><Relationship Id="rId1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2.tiff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3.tiff"/><Relationship Id="rId1" Type="http://schemas.openxmlformats.org/officeDocument/2006/relationships/hyperlink" Target="https://www.researchgate.net/publication/220403361_Metaheuristics_can_solve_Sudoku_puzzle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Hill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Climbing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accent1"/>
                </a:solidFill>
                <a:sym typeface="+mn-ea"/>
              </a:rPr>
              <a:t>Genetic Algorithm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Simulated annealing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Summary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5555" y="2603500"/>
            <a:ext cx="8661176" cy="3854450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071938" y="2786063"/>
            <a:ext cx="800100" cy="142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4400550" y="3500438"/>
            <a:ext cx="3400425" cy="2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V="1">
            <a:off x="5014913" y="3500438"/>
            <a:ext cx="2714625" cy="285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 flipV="1">
            <a:off x="5000625" y="3500438"/>
            <a:ext cx="2800350" cy="442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3800475" y="4214813"/>
            <a:ext cx="1428750" cy="14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3643313" y="4572000"/>
            <a:ext cx="2586037" cy="57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000625" y="28003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传入初始化种群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00975" y="35004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选择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29359" y="3986213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交叉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15057" y="45005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变异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2928938" y="5143500"/>
            <a:ext cx="23002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257794" y="50149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新种群产生完毕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3925" y="302787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Initial population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28861" y="375161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Selection process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85086" y="397665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crossover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69006" y="449312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mutation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25672" y="5003665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Already generate a new population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kumimoji="1" lang="en-US" altLang="zh-CN" dirty="0"/>
              <a:t>of </a:t>
            </a:r>
            <a:r>
              <a:rPr lang="en-US" altLang="zh-CN" dirty="0"/>
              <a:t>Genetic Algorithm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population</a:t>
            </a:r>
            <a:r>
              <a:rPr lang="en-US" altLang="zh-CN" dirty="0"/>
              <a:t>: </a:t>
            </a:r>
            <a:r>
              <a:rPr kumimoji="1" lang="en-US" altLang="zh-CN" dirty="0">
                <a:solidFill>
                  <a:schemeClr val="tx1"/>
                </a:solidFill>
              </a:rPr>
              <a:t>Initial population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dirty="0" err="1"/>
              <a:t>fitness_fn</a:t>
            </a:r>
            <a:r>
              <a:rPr lang="en-US" altLang="zh-CN" dirty="0"/>
              <a:t>: fitness evaluation function </a:t>
            </a:r>
            <a:endParaRPr lang="en-US" altLang="zh-CN" dirty="0"/>
          </a:p>
          <a:p>
            <a:r>
              <a:rPr lang="en-US" altLang="zh-CN" b="1" dirty="0" err="1"/>
              <a:t>gene_pool</a:t>
            </a:r>
            <a:r>
              <a:rPr lang="en-US" altLang="zh-CN" dirty="0"/>
              <a:t>: the value range of single gene, default to be {0, 1} </a:t>
            </a:r>
            <a:endParaRPr lang="en-US" altLang="zh-CN" dirty="0"/>
          </a:p>
          <a:p>
            <a:r>
              <a:rPr lang="en-US" altLang="zh-CN" b="1" dirty="0" err="1"/>
              <a:t>f_thres</a:t>
            </a:r>
            <a:r>
              <a:rPr lang="en-US" altLang="zh-CN" dirty="0"/>
              <a:t>: threshold value for fitness value. Algorithm will terminate if we find a solution with fitness value larger than </a:t>
            </a:r>
            <a:r>
              <a:rPr lang="en-US" altLang="zh-CN" dirty="0" err="1"/>
              <a:t>f_thres</a:t>
            </a:r>
            <a:r>
              <a:rPr lang="en-US" altLang="zh-CN" dirty="0"/>
              <a:t>. If set to 0, then algorithm will terminate after </a:t>
            </a:r>
            <a:r>
              <a:rPr lang="en-US" altLang="zh-CN" dirty="0" err="1"/>
              <a:t>ngen</a:t>
            </a:r>
            <a:r>
              <a:rPr lang="en-US" altLang="zh-CN" dirty="0"/>
              <a:t> iterations </a:t>
            </a:r>
            <a:endParaRPr lang="en-US" altLang="zh-CN" dirty="0"/>
          </a:p>
          <a:p>
            <a:r>
              <a:rPr lang="en-US" altLang="zh-CN" b="1" dirty="0" err="1"/>
              <a:t>ngen</a:t>
            </a:r>
            <a:r>
              <a:rPr lang="en-US" altLang="zh-CN" dirty="0"/>
              <a:t>: number of generations </a:t>
            </a:r>
            <a:endParaRPr lang="en-US" altLang="zh-CN" dirty="0"/>
          </a:p>
          <a:p>
            <a:r>
              <a:rPr lang="en-US" altLang="zh-CN" b="1" dirty="0" err="1"/>
              <a:t>pmut</a:t>
            </a:r>
            <a:r>
              <a:rPr lang="en-US" altLang="zh-CN" dirty="0"/>
              <a:t>: probability of permutation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03318" cy="706964"/>
          </a:xfrm>
        </p:spPr>
        <p:txBody>
          <a:bodyPr/>
          <a:lstStyle/>
          <a:p>
            <a:r>
              <a:rPr lang="en-US" altLang="zh-CN" dirty="0"/>
              <a:t>Overall Flowchart</a:t>
            </a:r>
            <a:r>
              <a:rPr lang="zh-CN" altLang="en-US" dirty="0"/>
              <a:t> </a:t>
            </a:r>
            <a:r>
              <a:rPr kumimoji="1" lang="en-US" altLang="zh-CN" dirty="0"/>
              <a:t>of </a:t>
            </a:r>
            <a:r>
              <a:rPr lang="en-US" altLang="zh-CN" dirty="0"/>
              <a:t>Genetic Algorithm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Flowchart: 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1. Evaluate the fitness of individuals corresponding to each chromosome (fitness function: </a:t>
            </a:r>
            <a:r>
              <a:rPr lang="en-US" altLang="zh-CN" dirty="0" err="1"/>
              <a:t>fitness_fn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According to the principle that individuals with higher fitness gain greater probability of selection, two individuals are selected from the population as the father and mother (</a:t>
            </a:r>
            <a:r>
              <a:rPr lang="en-US" altLang="zh-CN" b="1" dirty="0"/>
              <a:t>weighted random algorithm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Extract chromosomes of both parents and </a:t>
            </a:r>
            <a:r>
              <a:rPr lang="en-US" altLang="zh-CN" b="1" dirty="0"/>
              <a:t>crossover</a:t>
            </a:r>
            <a:r>
              <a:rPr lang="en-US" altLang="zh-CN" dirty="0"/>
              <a:t> them to </a:t>
            </a:r>
            <a:r>
              <a:rPr lang="en-US" altLang="zh-CN" b="1" dirty="0"/>
              <a:t>produce offspring 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4. Perform </a:t>
            </a:r>
            <a:r>
              <a:rPr lang="en-US" altLang="zh-CN" b="1" dirty="0"/>
              <a:t>mutation</a:t>
            </a:r>
            <a:r>
              <a:rPr lang="en-US" altLang="zh-CN" dirty="0"/>
              <a:t> to the chromosomes of </a:t>
            </a:r>
            <a:r>
              <a:rPr lang="en-US" altLang="zh-CN" dirty="0" err="1"/>
              <a:t>offsprings</a:t>
            </a:r>
            <a:r>
              <a:rPr lang="en-US" altLang="zh-CN" dirty="0"/>
              <a:t> (not every cycle, follow </a:t>
            </a:r>
            <a:r>
              <a:rPr lang="en-US" altLang="zh-CN" b="1" dirty="0"/>
              <a:t>the mutation probability: </a:t>
            </a:r>
            <a:r>
              <a:rPr lang="en-US" altLang="zh-CN" b="1" dirty="0" err="1"/>
              <a:t>pmut</a:t>
            </a:r>
            <a:r>
              <a:rPr lang="en-US" altLang="zh-CN" dirty="0"/>
              <a:t>; the mutation needs to know </a:t>
            </a:r>
            <a:r>
              <a:rPr lang="en-US" altLang="zh-CN" b="1" dirty="0"/>
              <a:t>the range of genes: gene pool</a:t>
            </a:r>
            <a:r>
              <a:rPr lang="en-US" altLang="zh-CN" dirty="0"/>
              <a:t>)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en-US" altLang="zh-CN" b="1" dirty="0"/>
              <a:t>Repeat steps 2, 3, and 4 until a new population is produced 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If a satisfactory solution is found (</a:t>
            </a:r>
            <a:r>
              <a:rPr lang="en-US" altLang="zh-CN" b="1" dirty="0"/>
              <a:t>fitness threshold: </a:t>
            </a:r>
            <a:r>
              <a:rPr lang="en-US" altLang="zh-CN" b="1" dirty="0" err="1"/>
              <a:t>f_thres</a:t>
            </a:r>
            <a:r>
              <a:rPr lang="en-US" altLang="zh-CN" dirty="0"/>
              <a:t>) or the upper limit of the number of iterations (</a:t>
            </a:r>
            <a:r>
              <a:rPr lang="en-US" altLang="zh-CN" b="1" dirty="0" err="1"/>
              <a:t>ngen</a:t>
            </a:r>
            <a:r>
              <a:rPr lang="en-US" altLang="zh-CN" dirty="0"/>
              <a:t>) is reached, then terminates the algorithm, otherwise returns to 1.</a:t>
            </a:r>
            <a:endParaRPr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22902" cy="706964"/>
          </a:xfrm>
        </p:spPr>
        <p:txBody>
          <a:bodyPr/>
          <a:lstStyle/>
          <a:p>
            <a:r>
              <a:rPr kumimoji="1" lang="en-US" altLang="zh-CN" dirty="0"/>
              <a:t>Key Components of </a:t>
            </a:r>
            <a:r>
              <a:rPr lang="en-US" altLang="zh-CN" dirty="0"/>
              <a:t>Genetic Algorithm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Initialize population</a:t>
            </a:r>
            <a:endParaRPr lang="en-US" altLang="zh-CN" dirty="0"/>
          </a:p>
          <a:p>
            <a:r>
              <a:rPr lang="en-US" altLang="zh-CN" dirty="0"/>
              <a:t>Fitness function</a:t>
            </a:r>
            <a:endParaRPr lang="en-US" altLang="zh-CN" dirty="0"/>
          </a:p>
          <a:p>
            <a:r>
              <a:rPr lang="en-US" altLang="zh-CN" dirty="0"/>
              <a:t>Generating offspring</a:t>
            </a:r>
            <a:endParaRPr lang="en-US" altLang="zh-CN" dirty="0"/>
          </a:p>
          <a:p>
            <a:pPr lvl="1"/>
            <a:r>
              <a:rPr kumimoji="1" lang="en-US" altLang="zh-CN" dirty="0"/>
              <a:t>selection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crossover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mutation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Initialize Population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1154954" y="1736535"/>
            <a:ext cx="8824913" cy="2454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4954" y="4766691"/>
            <a:ext cx="781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Consider Eight Queen for example, we can initialize population by</a:t>
            </a:r>
            <a:r>
              <a:rPr kumimoji="1" lang="en-US" altLang="zh-CN" dirty="0"/>
              <a:t>:</a:t>
            </a:r>
            <a:endParaRPr kumimoji="1" lang="en-US" altLang="zh-CN" dirty="0"/>
          </a:p>
          <a:p>
            <a:r>
              <a:rPr kumimoji="1" lang="en-US" altLang="zh-CN" dirty="0"/>
              <a:t>population = </a:t>
            </a:r>
            <a:r>
              <a:rPr kumimoji="1" lang="en-US" altLang="zh-CN" dirty="0" err="1"/>
              <a:t>init_population</a:t>
            </a:r>
            <a:r>
              <a:rPr kumimoji="1" lang="en-US" altLang="zh-CN" dirty="0"/>
              <a:t>(5, range(8), 8)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Fitness Function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91565" y="1433195"/>
            <a:ext cx="8825230" cy="78549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This should be designed case by case </a:t>
            </a:r>
            <a:endParaRPr lang="en-US" altLang="zh-CN" dirty="0"/>
          </a:p>
          <a:p>
            <a:r>
              <a:rPr lang="en-US" altLang="zh-CN" dirty="0"/>
              <a:t>If we consider Eight Queens, the fitness function can be defined as follows: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272619" y="5192018"/>
            <a:ext cx="9058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Optimal solution: the situation in which the eight queens do not attack each other gets the fitness value 28 (Every time we consider comparison with later rows, i.e., 7 + 6 + 5 + . . . + 1 = 28)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561465" y="2242185"/>
          <a:ext cx="3509010" cy="2895600"/>
        </p:xfrm>
        <a:graphic>
          <a:graphicData uri="http://schemas.openxmlformats.org/drawingml/2006/table">
            <a:tbl>
              <a:tblPr/>
              <a:tblGrid>
                <a:gridCol w="438626"/>
                <a:gridCol w="438626"/>
                <a:gridCol w="438626"/>
                <a:gridCol w="438626"/>
                <a:gridCol w="438626"/>
                <a:gridCol w="438626"/>
                <a:gridCol w="438626"/>
                <a:gridCol w="438626"/>
              </a:tblGrid>
              <a:tr h="361950"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/>
                        <a:t>Q</a:t>
                      </a:r>
                      <a:endParaRPr lang="en-US"/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800">
                          <a:sym typeface="+mn-ea"/>
                        </a:rPr>
                        <a:t>Q</a:t>
                      </a:r>
                      <a:endParaRPr lang="en-US" sz="1800">
                        <a:sym typeface="+mn-ea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/>
                      <a:r>
                        <a:rPr lang="en-US" sz="1800">
                          <a:sym typeface="+mn-ea"/>
                        </a:rPr>
                        <a:t>Q</a:t>
                      </a:r>
                      <a:endParaRPr lang="en-US" sz="1800">
                        <a:sym typeface="+mn-ea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800">
                          <a:sym typeface="+mn-ea"/>
                        </a:rPr>
                        <a:t>Q</a:t>
                      </a:r>
                      <a:endParaRPr lang="en-US" sz="1800">
                        <a:sym typeface="+mn-ea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800">
                          <a:sym typeface="+mn-ea"/>
                        </a:rPr>
                        <a:t>Q</a:t>
                      </a:r>
                      <a:endParaRPr lang="en-US" sz="1800">
                        <a:sym typeface="+mn-ea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lang="en-US">
                          <a:sym typeface="+mn-ea"/>
                        </a:rPr>
                        <a:t>Q</a:t>
                      </a:r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r>
                        <a:rPr lang="en-US">
                          <a:sym typeface="+mn-ea"/>
                        </a:rPr>
                        <a:t>Q</a:t>
                      </a:r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1950"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t"/>
                      <a:endParaRPr sz="1100" b="0" i="0">
                        <a:solidFill>
                          <a:srgbClr val="000000"/>
                        </a:solidFill>
                        <a:latin typeface="Arial" panose="020B0604020202020204"/>
                        <a:ea typeface="Arial" panose="020B0604020202020204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/>
                      <a:r>
                        <a:rPr lang="en-US" sz="1800">
                          <a:sym typeface="+mn-ea"/>
                        </a:rPr>
                        <a:t>Q</a:t>
                      </a:r>
                      <a:endParaRPr lang="en-US" sz="1800">
                        <a:sym typeface="+mn-ea"/>
                      </a:endParaRPr>
                    </a:p>
                  </a:txBody>
                  <a:tcPr marL="6667" marR="6667" marT="6667" marB="0" anchor="t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370195" y="2386012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2000">
                <a:solidFill>
                  <a:srgbClr val="000000"/>
                </a:solidFill>
                <a:ea typeface="CenturyGothic"/>
                <a:cs typeface="+mn-lt"/>
              </a:rPr>
              <a:t>[3, 6, 0, 3, 7, 3, 7, 7]                   19</a:t>
            </a:r>
            <a:endParaRPr lang="en-US" altLang="zh-CN" sz="2000">
              <a:solidFill>
                <a:srgbClr val="000000"/>
              </a:solidFill>
              <a:ea typeface="CenturyGothic"/>
              <a:cs typeface="+mn-lt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016240" y="2452370"/>
            <a:ext cx="913130" cy="25654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65" y="333375"/>
            <a:ext cx="11677650" cy="706755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Eight Queen:  Initialize Population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67968" y="2232914"/>
            <a:ext cx="8824913" cy="34163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Population                                        Fitness   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[3, 6, 0, 3, 7, 3, 7, 7]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</a:t>
            </a:r>
            <a:r>
              <a:rPr lang="en-US" altLang="zh-CN" dirty="0"/>
              <a:t>19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[0, 2, 6, 0, 7, 3, 5,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23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[4, 3, 3, 5, 0, 6, 4,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7, 0, 7, 3, 7, 0,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20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0, 2, 2, 7, 7, 6,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1154954" y="1252145"/>
            <a:ext cx="8824913" cy="1044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830716"/>
            <a:ext cx="10417175" cy="18602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4954" y="5127610"/>
            <a:ext cx="996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Interesting choice: weighted random algorithm, individuals with high adaptivity are more likely to be selected 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Eight Queen : </a:t>
            </a:r>
            <a:r>
              <a:rPr lang="en-US" altLang="zh-CN" dirty="0">
                <a:solidFill>
                  <a:schemeClr val="tx1"/>
                </a:solidFill>
              </a:rPr>
              <a:t>Selection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155326" y="1906117"/>
                <a:ext cx="8824913" cy="12827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Given a population, if an individual has a fitness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, then the probability of being selected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155326" y="1906117"/>
                <a:ext cx="8824913" cy="1282700"/>
              </a:xfrm>
              <a:blipFill rotWithShape="1">
                <a:blip r:embed="rId1"/>
                <a:stretch>
                  <a:fillRect l="-3" t="-38" r="7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487930" y="3669030"/>
            <a:ext cx="6415405" cy="17532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altLang="zh-CN" dirty="0"/>
              <a:t>[3, 6, 0, 3, 7, 3, 7, 7]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 </a:t>
            </a:r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en-US" altLang="zh-CN" dirty="0">
                <a:sym typeface="Wingdings" panose="05000000000000000000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[0, 2, 6, 0, 7, 3, 5,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23 -------</a:t>
            </a:r>
            <a:r>
              <a:rPr lang="en-US" altLang="zh-CN" dirty="0">
                <a:sym typeface="Wingdings" panose="05000000000000000000"/>
              </a:rPr>
              <a:t> 23%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[4, 3, 3, 5, 0, 6, 4,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7, 0, 7, 3, 7, 0,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20 -------</a:t>
            </a:r>
            <a:r>
              <a:rPr lang="en-US" altLang="zh-CN" dirty="0">
                <a:sym typeface="Wingdings" panose="05000000000000000000"/>
              </a:rPr>
              <a:t> 20%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0, 2, 2, 7, 7, 6,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sum = 100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Hill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Climbing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sym typeface="+mn-ea"/>
              </a:rPr>
              <a:t>Genetic Algorithm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Simulated annealing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Summary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970" y="344638"/>
            <a:ext cx="9427702" cy="706964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Eight Queen: Crossover and Mutation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4294967295"/>
          </p:nvPr>
        </p:nvSpPr>
        <p:spPr>
          <a:xfrm>
            <a:off x="593090" y="1800860"/>
            <a:ext cx="10805795" cy="3416300"/>
          </a:xfrm>
        </p:spPr>
        <p:txBody>
          <a:bodyPr/>
          <a:lstStyle/>
          <a:p>
            <a:pPr marL="0" indent="0">
              <a:buNone/>
            </a:pPr>
            <a:r>
              <a:rPr lang="pt-BR" altLang="zh-CN" dirty="0"/>
              <a:t>[3, 6, 0, 3, 7, 3, 7, 7]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 </a:t>
            </a:r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en-US" altLang="zh-CN" dirty="0">
                <a:sym typeface="Wingdings" panose="05000000000000000000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</a:t>
            </a:r>
            <a:r>
              <a:rPr lang="pt-BR" altLang="zh-CN" dirty="0">
                <a:solidFill>
                  <a:srgbClr val="FF0000"/>
                </a:solidFill>
              </a:rPr>
              <a:t>0, 2, 6, 0, 7</a:t>
            </a:r>
            <a:r>
              <a:rPr lang="pt-BR" altLang="zh-CN" dirty="0"/>
              <a:t>, 3, 5,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23 -------</a:t>
            </a:r>
            <a:r>
              <a:rPr lang="en-US" altLang="zh-CN" dirty="0">
                <a:sym typeface="Wingdings" panose="05000000000000000000"/>
              </a:rPr>
              <a:t> 23%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[4, 3, 3, 5, 0, 6, 4,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7, 0, 7, 3, 7, 0,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20 -------</a:t>
            </a:r>
            <a:r>
              <a:rPr lang="en-US" altLang="zh-CN" dirty="0">
                <a:sym typeface="Wingdings" panose="05000000000000000000"/>
              </a:rPr>
              <a:t> 20%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0, 2, 2, 7, </a:t>
            </a:r>
            <a:r>
              <a:rPr lang="pt-BR" altLang="zh-CN" dirty="0">
                <a:solidFill>
                  <a:srgbClr val="0070C0"/>
                </a:solidFill>
              </a:rPr>
              <a:t>7, 6, 5</a:t>
            </a:r>
            <a:r>
              <a:rPr lang="pt-BR" altLang="zh-CN" dirty="0"/>
              <a:t>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6749733" y="2457733"/>
            <a:ext cx="571500" cy="18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6713157" y="2643470"/>
            <a:ext cx="609981" cy="101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上箭头 9"/>
          <p:cNvSpPr/>
          <p:nvPr/>
        </p:nvSpPr>
        <p:spPr>
          <a:xfrm>
            <a:off x="1871663" y="5729288"/>
            <a:ext cx="85725" cy="2143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27659" y="1949208"/>
            <a:ext cx="406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random variable indicating crossover is c = 5, then the new individual is ? </a:t>
            </a:r>
            <a:endParaRPr lang="en-US" altLang="zh-CN" dirty="0"/>
          </a:p>
          <a:p>
            <a:r>
              <a:rPr lang="en-US" altLang="zh-CN" dirty="0"/>
              <a:t>If the random variable indicating mutation is c = 3 and the value after mutation is 7, then the new individual is ?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970" y="344638"/>
            <a:ext cx="9427702" cy="706964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Eight Queen Example: Crossover and Mutation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4294967295"/>
          </p:nvPr>
        </p:nvSpPr>
        <p:spPr>
          <a:xfrm>
            <a:off x="592931" y="1801128"/>
            <a:ext cx="8824913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CN" dirty="0"/>
              <a:t>[3, 6, 0, 3, 7, 3, 7, 7]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 </a:t>
            </a:r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-------</a:t>
            </a:r>
            <a:r>
              <a:rPr lang="en-US" altLang="zh-CN" dirty="0">
                <a:sym typeface="Wingdings" panose="05000000000000000000"/>
              </a:rPr>
              <a:t></a:t>
            </a:r>
            <a:r>
              <a:rPr lang="zh-CN" altLang="en-US" dirty="0"/>
              <a:t> </a:t>
            </a:r>
            <a:r>
              <a:rPr lang="en-US" altLang="zh-CN" dirty="0"/>
              <a:t>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</a:t>
            </a:r>
            <a:r>
              <a:rPr lang="pt-BR" altLang="zh-CN" dirty="0">
                <a:solidFill>
                  <a:srgbClr val="FF0000"/>
                </a:solidFill>
              </a:rPr>
              <a:t>0, 2, 6, 0, 7</a:t>
            </a:r>
            <a:r>
              <a:rPr lang="pt-BR" altLang="zh-CN" dirty="0"/>
              <a:t>, 3, 5,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23 -------</a:t>
            </a:r>
            <a:r>
              <a:rPr lang="en-US" altLang="zh-CN" dirty="0">
                <a:sym typeface="Wingdings" panose="05000000000000000000"/>
              </a:rPr>
              <a:t> 23%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[4, 3, 3, 5, 0, 6, 4, 5]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7, 0, 7, 3, 7, 0, 2] </a:t>
            </a:r>
            <a:r>
              <a:rPr lang="zh-CN" altLang="en-US" dirty="0"/>
              <a:t>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20 -------</a:t>
            </a:r>
            <a:r>
              <a:rPr lang="en-US" altLang="zh-CN" dirty="0">
                <a:sym typeface="Wingdings" panose="05000000000000000000"/>
              </a:rPr>
              <a:t> 20%</a:t>
            </a:r>
            <a:endParaRPr lang="pt-BR" altLang="zh-CN" dirty="0"/>
          </a:p>
          <a:p>
            <a:pPr marL="0" indent="0">
              <a:buNone/>
            </a:pPr>
            <a:r>
              <a:rPr lang="pt-BR" altLang="zh-CN" dirty="0"/>
              <a:t>[7, 0, 2, 2, 7, </a:t>
            </a:r>
            <a:r>
              <a:rPr lang="pt-BR" altLang="zh-CN" dirty="0">
                <a:solidFill>
                  <a:srgbClr val="0070C0"/>
                </a:solidFill>
              </a:rPr>
              <a:t>7, 6, 5</a:t>
            </a:r>
            <a:r>
              <a:rPr lang="pt-BR" altLang="zh-CN" dirty="0"/>
              <a:t>]</a:t>
            </a:r>
            <a:r>
              <a:rPr lang="zh-CN" altLang="en-US" dirty="0"/>
              <a:t>   </a:t>
            </a:r>
            <a:r>
              <a:rPr lang="en-US" altLang="zh-CN" dirty="0"/>
              <a:t>------------------</a:t>
            </a:r>
            <a:r>
              <a:rPr lang="zh-CN" altLang="en-US" dirty="0"/>
              <a:t>  </a:t>
            </a:r>
            <a:r>
              <a:rPr lang="en-US" altLang="zh-CN" dirty="0"/>
              <a:t>19 -------</a:t>
            </a:r>
            <a:r>
              <a:rPr lang="en-US" altLang="zh-CN" dirty="0">
                <a:sym typeface="Wingdings" panose="05000000000000000000"/>
              </a:rPr>
              <a:t> 19%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6678613" y="2380263"/>
            <a:ext cx="571500" cy="18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 flipV="1">
            <a:off x="6640132" y="2566000"/>
            <a:ext cx="609981" cy="101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上箭头 9"/>
          <p:cNvSpPr/>
          <p:nvPr/>
        </p:nvSpPr>
        <p:spPr>
          <a:xfrm>
            <a:off x="1871663" y="5729288"/>
            <a:ext cx="85725" cy="2143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50494" y="1948573"/>
            <a:ext cx="40630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random variable indicating crossover is c = 5, then the new individual is :</a:t>
            </a:r>
            <a:endParaRPr lang="en-US" altLang="zh-CN" dirty="0"/>
          </a:p>
          <a:p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FF0000"/>
                </a:solidFill>
              </a:rPr>
              <a:t>0,2,6,0,7</a:t>
            </a:r>
            <a:r>
              <a:rPr kumimoji="1" lang="en-US" altLang="zh-CN" dirty="0"/>
              <a:t>,</a:t>
            </a:r>
            <a:r>
              <a:rPr kumimoji="1" lang="en-US" altLang="zh-CN" dirty="0">
                <a:solidFill>
                  <a:srgbClr val="0070C0"/>
                </a:solidFill>
              </a:rPr>
              <a:t>7,6,5</a:t>
            </a:r>
            <a:r>
              <a:rPr kumimoji="1" lang="en-US" altLang="zh-CN" dirty="0"/>
              <a:t>]</a:t>
            </a:r>
            <a:endParaRPr kumimoji="1" lang="zh-CN" altLang="en-US" dirty="0"/>
          </a:p>
          <a:p>
            <a:endParaRPr lang="en-US" altLang="zh-CN" dirty="0"/>
          </a:p>
          <a:p>
            <a:r>
              <a:rPr lang="en-US" altLang="zh-CN" dirty="0"/>
              <a:t>If the random variable indicating mutation is c = 3 and the value after mutation is 7, then the new individual is :</a:t>
            </a:r>
            <a:endParaRPr lang="en-US" altLang="zh-CN" dirty="0"/>
          </a:p>
          <a:p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FF0000"/>
                </a:solidFill>
              </a:rPr>
              <a:t>0,2,6,</a:t>
            </a:r>
            <a:r>
              <a:rPr kumimoji="1" lang="en-US" altLang="zh-CN" dirty="0">
                <a:solidFill>
                  <a:srgbClr val="00B050"/>
                </a:solidFill>
              </a:rPr>
              <a:t>7</a:t>
            </a:r>
            <a:r>
              <a:rPr kumimoji="1" lang="en-US" altLang="zh-CN" dirty="0">
                <a:solidFill>
                  <a:srgbClr val="FF0000"/>
                </a:solidFill>
              </a:rPr>
              <a:t>,7</a:t>
            </a:r>
            <a:r>
              <a:rPr kumimoji="1" lang="en-US" altLang="zh-CN" dirty="0"/>
              <a:t>,</a:t>
            </a:r>
            <a:r>
              <a:rPr kumimoji="1" lang="en-US" altLang="zh-CN" dirty="0">
                <a:solidFill>
                  <a:srgbClr val="0070C0"/>
                </a:solidFill>
              </a:rPr>
              <a:t>7,6,5</a:t>
            </a:r>
            <a:r>
              <a:rPr kumimoji="1" lang="en-US" altLang="zh-CN" dirty="0"/>
              <a:t>]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9476470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Simple GA Not Suitable for Eight Queen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4048697" y="1581468"/>
            <a:ext cx="7558087" cy="4724400"/>
          </a:xfrm>
          <a:prstGeom prst="rect">
            <a:avLst/>
          </a:prstGeom>
        </p:spPr>
      </p:pic>
      <p:sp>
        <p:nvSpPr>
          <p:cNvPr id="5" name="内容占位符 4"/>
          <p:cNvSpPr txBox="1"/>
          <p:nvPr/>
        </p:nvSpPr>
        <p:spPr>
          <a:xfrm>
            <a:off x="1154954" y="2067052"/>
            <a:ext cx="2402634" cy="34163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Simple GA </a:t>
            </a:r>
            <a:r>
              <a:rPr lang="en-US" altLang="zh-CN" dirty="0"/>
              <a:t>often fails to find a valid solution to the Eight Queens problem.</a:t>
            </a:r>
            <a:endParaRPr lang="en-US" altLang="zh-CN" dirty="0"/>
          </a:p>
          <a:p>
            <a:r>
              <a:rPr lang="en-US" altLang="zh-CN" dirty="0"/>
              <a:t>Why?</a:t>
            </a:r>
            <a:endParaRPr lang="en-US" altLang="zh-CN" dirty="0"/>
          </a:p>
          <a:p>
            <a:r>
              <a:rPr lang="en-US" altLang="zh-CN" dirty="0"/>
              <a:t>Improvement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Algorithm Note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Evolutionary algorithms (EAs) are a family of population-based search algorithms</a:t>
            </a:r>
            <a:endParaRPr lang="en-US" altLang="zh-CN" dirty="0"/>
          </a:p>
          <a:p>
            <a:r>
              <a:rPr lang="en-US" altLang="zh-CN" dirty="0"/>
              <a:t>What we introduced is just a simple EA: genetic algorithm</a:t>
            </a:r>
            <a:endParaRPr lang="en-US" altLang="zh-CN" dirty="0"/>
          </a:p>
          <a:p>
            <a:r>
              <a:rPr lang="en-US" altLang="zh-CN" dirty="0"/>
              <a:t>Other EAs: evolutionary strategy, evolutionary programming, genetic programming as well as their variants.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Different EAs vary in different search operators </a:t>
            </a:r>
            <a:r>
              <a:rPr lang="en-US" altLang="zh-CN" dirty="0"/>
              <a:t>(i.e. mutation, crossover and selection)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Application of GA for Finding Maximum of Functions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1036320" y="2217540"/>
            <a:ext cx="2401888" cy="3416300"/>
          </a:xfrm>
        </p:spPr>
        <p:txBody>
          <a:bodyPr/>
          <a:lstStyle/>
          <a:p>
            <a:r>
              <a:rPr kumimoji="1" lang="en-US" altLang="zh-CN" dirty="0"/>
              <a:t>Beginning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7589" y="2217540"/>
            <a:ext cx="7081837" cy="44261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314" y="2242550"/>
            <a:ext cx="7110412" cy="444400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8761413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Application of GA for Finding Maximum of Functions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1036320" y="2217540"/>
            <a:ext cx="240188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Midterm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313" y="1937147"/>
            <a:ext cx="7553324" cy="472082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Application of GA for Finding Maximum of Functions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内容占位符 4"/>
          <p:cNvSpPr txBox="1"/>
          <p:nvPr/>
        </p:nvSpPr>
        <p:spPr>
          <a:xfrm>
            <a:off x="1036320" y="2217540"/>
            <a:ext cx="240188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End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Not Always Get Optimal Solution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4738" y="1878210"/>
            <a:ext cx="7967662" cy="4979789"/>
          </a:xfrm>
          <a:prstGeom prst="rect">
            <a:avLst/>
          </a:prstGeom>
        </p:spPr>
      </p:pic>
      <p:sp>
        <p:nvSpPr>
          <p:cNvPr id="5" name="内容占位符 4"/>
          <p:cNvSpPr txBox="1"/>
          <p:nvPr/>
        </p:nvSpPr>
        <p:spPr>
          <a:xfrm>
            <a:off x="1036320" y="2217540"/>
            <a:ext cx="240188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run:</a:t>
            </a:r>
            <a:r>
              <a:rPr kumimoji="1" lang="zh-CN" altLang="en-US" dirty="0"/>
              <a:t> </a:t>
            </a:r>
            <a:r>
              <a:rPr kumimoji="1" lang="en-US" altLang="zh-CN" dirty="0"/>
              <a:t>Beginning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3338" y="2021086"/>
            <a:ext cx="7739062" cy="4836914"/>
          </a:xfrm>
          <a:prstGeom prst="rect">
            <a:avLst/>
          </a:prstGeom>
        </p:spPr>
      </p:pic>
      <p:sp>
        <p:nvSpPr>
          <p:cNvPr id="6" name="内容占位符 4"/>
          <p:cNvSpPr txBox="1"/>
          <p:nvPr/>
        </p:nvSpPr>
        <p:spPr>
          <a:xfrm>
            <a:off x="1036320" y="2217540"/>
            <a:ext cx="240188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run:</a:t>
            </a:r>
            <a:r>
              <a:rPr kumimoji="1" lang="zh-CN" altLang="en-US" dirty="0"/>
              <a:t> </a:t>
            </a:r>
            <a:r>
              <a:rPr lang="en-US" altLang="zh-CN" dirty="0"/>
              <a:t>midterm</a:t>
            </a:r>
            <a:endParaRPr kumimoji="1"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8761413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Not Always Get Optimal Solution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54954" y="1748536"/>
            <a:ext cx="4599670" cy="4591304"/>
          </a:xfrm>
        </p:spPr>
        <p:txBody>
          <a:bodyPr>
            <a:noAutofit/>
          </a:bodyPr>
          <a:lstStyle/>
          <a:p>
            <a:pPr algn="just"/>
            <a:r>
              <a:rPr lang="en-US" altLang="zh-CN" dirty="0"/>
              <a:t>Another run: end </a:t>
            </a:r>
            <a:endParaRPr lang="en-US" altLang="zh-CN" dirty="0"/>
          </a:p>
          <a:p>
            <a:pPr algn="just"/>
            <a:r>
              <a:rPr lang="en-US" altLang="zh-CN" dirty="0"/>
              <a:t>For this run, we observe a</a:t>
            </a:r>
            <a:r>
              <a:rPr lang="zh-CN" altLang="en-US" dirty="0"/>
              <a:t> </a:t>
            </a:r>
            <a:r>
              <a:rPr lang="en-US" altLang="zh-CN" dirty="0"/>
              <a:t>premature convergence.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Premature convergence occurs when the population has become more difficult to produce offspring better than the parents through crossover and mutation of chromosomes. 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Standard crossover simply repeats the current parent. </a:t>
            </a:r>
            <a:endParaRPr lang="en-US" altLang="zh-CN" dirty="0"/>
          </a:p>
          <a:p>
            <a:pPr marL="0" indent="0" algn="just">
              <a:buNone/>
            </a:pPr>
            <a:r>
              <a:rPr lang="en-US" altLang="zh-CN" dirty="0"/>
              <a:t>Further optimization will be completely dependent on the mutation which may be very slow. </a:t>
            </a:r>
            <a:endParaRPr lang="en-US" altLang="zh-CN" dirty="0"/>
          </a:p>
          <a:p>
            <a:pPr algn="just"/>
            <a:r>
              <a:rPr lang="en-US" altLang="zh-CN" dirty="0"/>
              <a:t>indicates the randomness of EA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948331"/>
            <a:ext cx="5089045" cy="328813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8761413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Not Always Get Optimal Solution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b="1" dirty="0">
                <a:solidFill>
                  <a:schemeClr val="accent1"/>
                </a:solidFill>
                <a:sym typeface="+mn-ea"/>
              </a:rPr>
              <a:t>Hill</a:t>
            </a:r>
            <a:r>
              <a:rPr kumimoji="1" lang="zh-CN" altLang="en-US" b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en-US" altLang="zh-CN" b="1" dirty="0">
                <a:solidFill>
                  <a:schemeClr val="accent1"/>
                </a:solidFill>
                <a:sym typeface="+mn-ea"/>
              </a:rPr>
              <a:t>Climbing</a:t>
            </a:r>
            <a:endParaRPr lang="en-US" altLang="zh-CN" b="1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ym typeface="+mn-ea"/>
              </a:rPr>
              <a:t>Genetic Algorithm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Simulated annealing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Summary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Hill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Climbing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sym typeface="+mn-ea"/>
              </a:rPr>
              <a:t>Genetic Algorithm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b="1" dirty="0">
                <a:solidFill>
                  <a:schemeClr val="accent1"/>
                </a:solidFill>
                <a:sym typeface="+mn-ea"/>
              </a:rPr>
              <a:t>Simulated annealing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Summary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Simulated annealing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Simulated annealing is a probabilistic method proposed in Kirkpatrick, </a:t>
            </a:r>
            <a:r>
              <a:rPr kumimoji="1" lang="en-US" altLang="zh-CN" dirty="0" err="1"/>
              <a:t>Gelett</a:t>
            </a:r>
            <a:r>
              <a:rPr kumimoji="1" lang="en-US" altLang="zh-CN" dirty="0"/>
              <a:t> and </a:t>
            </a:r>
            <a:r>
              <a:rPr kumimoji="1" lang="en-US" altLang="zh-CN" dirty="0" err="1"/>
              <a:t>Vecchi</a:t>
            </a:r>
            <a:r>
              <a:rPr kumimoji="1" lang="en-US" altLang="zh-CN" dirty="0"/>
              <a:t> (1983) and Cerny (1985) for finding the global minimum of a cost function that may possess several local minima. It works by emulating the physical process whereby a solid is slowly cooled so that when eventually its structure is "frozen," this happens at a minimum energy configuration.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Simulated Annealing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is an </a:t>
                </a:r>
                <a:r>
                  <a:rPr lang="en-US" altLang="zh-CN" b="1" dirty="0"/>
                  <a:t>improvement</a:t>
                </a:r>
                <a:r>
                  <a:rPr lang="en-US" altLang="zh-CN" dirty="0"/>
                  <a:t> over Hill-climbing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From the initial state, every state is generated randomly from the neighborhood of the current state, and is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accepted with some probability 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dirty="0"/>
                  <a:t>The 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acceptance probability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/>
                  <a:t>only depends on the current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) and new state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/>
                  <a:t>), and is controlled by </a:t>
                </a:r>
                <a:r>
                  <a:rPr lang="en-US" altLang="zh-CN" b="1" dirty="0"/>
                  <a:t>temperature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altLang="zh-CN" dirty="0"/>
                  <a:t>: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Simulated annealing combines random search and greedy search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6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26" y="4433570"/>
            <a:ext cx="4090987" cy="873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Simulated annealing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Climbing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888044" y="2594231"/>
            <a:ext cx="4930707" cy="41402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hillClimbing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startNode</a:t>
            </a:r>
            <a:r>
              <a:rPr kumimoji="1" lang="en-US" altLang="zh-CN" dirty="0"/>
              <a:t>){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anose="05000000000000000000" pitchFamily="2" charset="2"/>
              </a:rPr>
              <a:t>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startNode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dirty="0"/>
              <a:t>halt condition is not satisfied 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</a:t>
            </a:r>
            <a:r>
              <a:rPr lang="en-US" altLang="zh-CN" dirty="0"/>
              <a:t>Generate solution x’ based on x 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</a:t>
            </a:r>
            <a:r>
              <a:rPr lang="en-US" altLang="zh-CN" dirty="0"/>
              <a:t>Evaluate the </a:t>
            </a:r>
            <a:r>
              <a:rPr lang="en-US" altLang="zh-CN" i="1" dirty="0"/>
              <a:t>f </a:t>
            </a:r>
            <a:r>
              <a:rPr lang="en-US" altLang="zh-CN" dirty="0"/>
              <a:t>(x’) 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</a:t>
            </a:r>
            <a:r>
              <a:rPr lang="en-US" altLang="zh-CN" dirty="0">
                <a:solidFill>
                  <a:srgbClr val="FF000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(x’)&gt;</a:t>
            </a:r>
            <a:r>
              <a:rPr lang="en-US" altLang="zh-CN" i="1" dirty="0">
                <a:solidFill>
                  <a:srgbClr val="FF0000"/>
                </a:solidFill>
              </a:rPr>
              <a:t>f</a:t>
            </a:r>
            <a:r>
              <a:rPr lang="en-US" altLang="zh-CN" dirty="0">
                <a:solidFill>
                  <a:srgbClr val="FF0000"/>
                </a:solidFill>
              </a:rPr>
              <a:t>(x) {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                        </a:t>
            </a:r>
            <a:r>
              <a:rPr lang="en-US" altLang="zh-CN" dirty="0"/>
              <a:t>x = x’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</a:t>
            </a:r>
            <a:r>
              <a:rPr lang="en-US" altLang="zh-CN" dirty="0"/>
              <a:t>}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}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pic>
        <p:nvPicPr>
          <p:cNvPr id="2049" name="Picture 1" descr="page20image546728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7" y="4664331"/>
            <a:ext cx="28321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24299" y="4813865"/>
            <a:ext cx="217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  <a:ea typeface="等线" panose="02010600030101010101" charset="-122"/>
              </a:rPr>
              <a:t>Replace this line with a probability p 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48" y="5860991"/>
            <a:ext cx="4090987" cy="8734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471489" y="2416975"/>
            <a:ext cx="7572374" cy="431458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kumimoji="1" lang="en-US" altLang="zh-CN" sz="1600" dirty="0" err="1"/>
              <a:t>simulatedAnnealing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startNode</a:t>
            </a:r>
            <a:r>
              <a:rPr kumimoji="1" lang="en-US" altLang="zh-CN" sz="1600" dirty="0"/>
              <a:t>,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sym typeface="Wingdings" panose="05000000000000000000" pitchFamily="2" charset="2"/>
              </a:rPr>
              <a:t>t</a:t>
            </a:r>
            <a:r>
              <a:rPr kumimoji="1" lang="en-US" altLang="zh-CN" sz="1600" baseline="-25000" dirty="0">
                <a:sym typeface="Wingdings" panose="05000000000000000000" pitchFamily="2" charset="2"/>
              </a:rPr>
              <a:t>0,</a:t>
            </a:r>
            <a:r>
              <a:rPr kumimoji="1" lang="zh-CN" altLang="en-US" sz="1600" baseline="-25000" dirty="0">
                <a:sym typeface="Wingdings" panose="05000000000000000000" pitchFamily="2" charset="2"/>
              </a:rPr>
              <a:t> </a:t>
            </a:r>
            <a:r>
              <a:rPr kumimoji="1" lang="en-US" altLang="zh-CN" sz="1600" dirty="0"/>
              <a:t>schedule=</a:t>
            </a:r>
            <a:r>
              <a:rPr kumimoji="1" lang="en-US" altLang="zh-CN" sz="1600" dirty="0" err="1"/>
              <a:t>expSchedule</a:t>
            </a:r>
            <a:r>
              <a:rPr kumimoji="1" lang="en-US" altLang="zh-CN" sz="1600" dirty="0"/>
              <a:t>()){</a:t>
            </a:r>
            <a:endParaRPr kumimoji="1"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</a:t>
            </a:r>
            <a:r>
              <a:rPr kumimoji="1" lang="en-US" altLang="zh-CN" sz="1600" dirty="0"/>
              <a:t>x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sym typeface="Wingdings" panose="05000000000000000000" pitchFamily="2" charset="2"/>
              </a:rPr>
              <a:t>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startNode</a:t>
            </a:r>
            <a:endParaRPr kumimoji="1"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</a:t>
            </a:r>
            <a:r>
              <a:rPr kumimoji="1" lang="en-US" altLang="zh-CN" sz="1600" dirty="0"/>
              <a:t>initial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k,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lam,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limit</a:t>
            </a:r>
            <a:endParaRPr kumimoji="1"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sym typeface="Wingdings" panose="05000000000000000000" pitchFamily="2" charset="2"/>
              </a:rPr>
              <a:t></a:t>
            </a:r>
            <a:r>
              <a:rPr kumimoji="1" lang="zh-CN" altLang="en-US" sz="1600" dirty="0">
                <a:sym typeface="Wingdings" panose="05000000000000000000" pitchFamily="2" charset="2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kumimoji="1" lang="en-US" altLang="zh-CN" sz="1600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endParaRPr kumimoji="1" lang="en-US" altLang="zh-CN" sz="1600" baseline="-25000" dirty="0">
              <a:solidFill>
                <a:srgbClr val="FF0000"/>
              </a:solidFill>
            </a:endParaRPr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</a:t>
            </a:r>
            <a:r>
              <a:rPr kumimoji="1" lang="en-US" altLang="zh-CN" sz="1600" dirty="0"/>
              <a:t>while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</a:t>
            </a:r>
            <a:r>
              <a:rPr lang="en-US" altLang="zh-CN" sz="1600" dirty="0"/>
              <a:t>halt condition is not satisfied 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{</a:t>
            </a:r>
            <a:endParaRPr kumimoji="1" lang="en-US" altLang="zh-CN" sz="1600" dirty="0"/>
          </a:p>
          <a:p>
            <a:pPr marL="0" indent="0">
              <a:spcBef>
                <a:spcPts val="400"/>
              </a:spcBef>
              <a:buNone/>
            </a:pPr>
            <a:r>
              <a:rPr kumimoji="1" lang="zh-CN" altLang="en-US" sz="1600" dirty="0"/>
              <a:t>             </a:t>
            </a:r>
            <a:r>
              <a:rPr kumimoji="1" lang="en-US" altLang="zh-CN" sz="1600" dirty="0"/>
              <a:t>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=</a:t>
            </a:r>
            <a:r>
              <a:rPr kumimoji="1" lang="zh-CN" altLang="en-US" sz="1600" dirty="0"/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schedule(k,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lam,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limit,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sym typeface="Wingdings" panose="05000000000000000000" pitchFamily="2" charset="2"/>
              </a:rPr>
              <a:t>t</a:t>
            </a:r>
            <a:r>
              <a:rPr kumimoji="1" lang="en-US" altLang="zh-CN" sz="1600" dirty="0">
                <a:solidFill>
                  <a:srgbClr val="FF0000"/>
                </a:solidFill>
              </a:rPr>
              <a:t>)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        </a:t>
            </a:r>
            <a:r>
              <a:rPr lang="en-US" altLang="zh-CN" sz="1600" dirty="0">
                <a:solidFill>
                  <a:srgbClr val="FF0000"/>
                </a:solidFill>
              </a:rPr>
              <a:t>Generate solution x’ based on x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         </a:t>
            </a:r>
            <a:r>
              <a:rPr lang="en-US" altLang="zh-CN" sz="1600" dirty="0"/>
              <a:t>Evaluate the </a:t>
            </a:r>
            <a:r>
              <a:rPr lang="en-US" altLang="zh-CN" sz="1600" i="1" dirty="0"/>
              <a:t>f </a:t>
            </a:r>
            <a:r>
              <a:rPr lang="en-US" altLang="zh-CN" sz="1600" dirty="0"/>
              <a:t>(x’) </a:t>
            </a:r>
            <a:endParaRPr lang="en-US" altLang="zh-CN" sz="1600" dirty="0"/>
          </a:p>
          <a:p>
            <a:pPr marL="0" indent="0">
              <a:spcBef>
                <a:spcPts val="400"/>
              </a:spcBef>
              <a:buNone/>
            </a:pPr>
            <a:r>
              <a:rPr kumimoji="1" lang="zh-CN" altLang="en-US" sz="1600" dirty="0">
                <a:solidFill>
                  <a:schemeClr val="tx1"/>
                </a:solidFill>
              </a:rPr>
              <a:t>              </a:t>
            </a:r>
            <a:r>
              <a:rPr lang="en-US" altLang="zh-CN" sz="1600" dirty="0">
                <a:solidFill>
                  <a:schemeClr val="tx1"/>
                </a:solidFill>
              </a:rPr>
              <a:t>If (</a:t>
            </a:r>
            <a:r>
              <a:rPr lang="en-US" altLang="zh-CN" sz="1600" i="1" dirty="0">
                <a:solidFill>
                  <a:schemeClr val="tx1"/>
                </a:solidFill>
              </a:rPr>
              <a:t>f</a:t>
            </a:r>
            <a:r>
              <a:rPr lang="en-US" altLang="zh-CN" sz="1600" dirty="0">
                <a:solidFill>
                  <a:schemeClr val="tx1"/>
                </a:solidFill>
              </a:rPr>
              <a:t>(x’)&gt;</a:t>
            </a:r>
            <a:r>
              <a:rPr lang="en-US" altLang="zh-CN" sz="1600" i="1" dirty="0">
                <a:solidFill>
                  <a:schemeClr val="tx1"/>
                </a:solidFill>
              </a:rPr>
              <a:t>f</a:t>
            </a:r>
            <a:r>
              <a:rPr lang="en-US" altLang="zh-CN" sz="1600" dirty="0">
                <a:solidFill>
                  <a:schemeClr val="tx1"/>
                </a:solidFill>
              </a:rPr>
              <a:t>(x))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or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</a:rPr>
              <a:t>Math.exp</a:t>
            </a:r>
            <a:r>
              <a:rPr lang="en-US" altLang="zh-CN" sz="1600" dirty="0">
                <a:solidFill>
                  <a:srgbClr val="FF0000"/>
                </a:solidFill>
              </a:rPr>
              <a:t>((</a:t>
            </a:r>
            <a:r>
              <a:rPr lang="en-US" altLang="zh-CN" sz="1600" i="1" dirty="0">
                <a:solidFill>
                  <a:srgbClr val="FF0000"/>
                </a:solidFill>
              </a:rPr>
              <a:t>f</a:t>
            </a:r>
            <a:r>
              <a:rPr lang="en-US" altLang="zh-CN" sz="1600" dirty="0">
                <a:solidFill>
                  <a:srgbClr val="FF0000"/>
                </a:solidFill>
              </a:rPr>
              <a:t>(x’)-</a:t>
            </a:r>
            <a:r>
              <a:rPr lang="en-US" altLang="zh-CN" sz="1600" i="1" dirty="0">
                <a:solidFill>
                  <a:srgbClr val="FF0000"/>
                </a:solidFill>
              </a:rPr>
              <a:t>f</a:t>
            </a:r>
            <a:r>
              <a:rPr lang="en-US" altLang="zh-CN" sz="1600" dirty="0">
                <a:solidFill>
                  <a:srgbClr val="FF0000"/>
                </a:solidFill>
              </a:rPr>
              <a:t>(x))/T)</a:t>
            </a:r>
            <a:r>
              <a:rPr lang="en-US" altLang="zh-CN" sz="1600" dirty="0">
                <a:solidFill>
                  <a:schemeClr val="tx1"/>
                </a:solidFill>
              </a:rPr>
              <a:t>&gt;random(0.0,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1.0)) {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lang="zh-CN" altLang="en-US" sz="1600" dirty="0"/>
              <a:t>                           </a:t>
            </a:r>
            <a:r>
              <a:rPr lang="en-US" altLang="zh-CN" sz="1600" dirty="0"/>
              <a:t>x = x’</a:t>
            </a:r>
            <a:endParaRPr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lang="zh-CN" altLang="en-US" sz="1600" dirty="0"/>
              <a:t>              </a:t>
            </a:r>
            <a:r>
              <a:rPr lang="en-US" altLang="zh-CN" sz="1600" dirty="0"/>
              <a:t>}//end</a:t>
            </a:r>
            <a:r>
              <a:rPr lang="zh-CN" altLang="en-US" sz="1600" dirty="0"/>
              <a:t> </a:t>
            </a:r>
            <a:r>
              <a:rPr lang="en-US" altLang="zh-CN" sz="1600" dirty="0"/>
              <a:t>if</a:t>
            </a:r>
            <a:endParaRPr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lang="zh-CN" altLang="en-US" sz="1600" dirty="0"/>
              <a:t>              </a:t>
            </a:r>
            <a:r>
              <a:rPr lang="en-US" altLang="zh-CN" sz="1600" dirty="0"/>
              <a:t>update(t)</a:t>
            </a:r>
            <a:endParaRPr lang="en-US" altLang="zh-CN" sz="1600" dirty="0"/>
          </a:p>
          <a:p>
            <a:pPr marL="0" indent="0">
              <a:spcBef>
                <a:spcPts val="400"/>
              </a:spcBef>
              <a:buFont typeface="Wingdings 3" charset="2"/>
              <a:buNone/>
            </a:pPr>
            <a:r>
              <a:rPr kumimoji="1" lang="zh-CN" altLang="en-US" sz="1600" dirty="0"/>
              <a:t>        </a:t>
            </a:r>
            <a:r>
              <a:rPr kumimoji="1" lang="en-US" altLang="zh-CN" sz="1600" dirty="0"/>
              <a:t>}//end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whhile</a:t>
            </a:r>
            <a:endParaRPr kumimoji="1" lang="en-US" altLang="zh-CN" sz="1600" dirty="0"/>
          </a:p>
          <a:p>
            <a:pPr marL="0" indent="0">
              <a:spcBef>
                <a:spcPts val="400"/>
              </a:spcBef>
              <a:buNone/>
            </a:pPr>
            <a:r>
              <a:rPr kumimoji="1" lang="en-US" altLang="zh-CN" sz="1600" dirty="0"/>
              <a:t>}//end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simulatedAnnealing</a:t>
            </a:r>
            <a:endParaRPr kumimoji="1"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252033" y="342311"/>
            <a:ext cx="5978079" cy="1600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//one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possible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cooling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schedule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function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simulated</a:t>
            </a:r>
            <a:r>
              <a:rPr kumimoji="1" lang="zh-CN" altLang="en-US" sz="1400" dirty="0"/>
              <a:t>   </a:t>
            </a:r>
            <a:r>
              <a:rPr kumimoji="1" lang="en-US" altLang="zh-CN" sz="1400" dirty="0"/>
              <a:t>annealing</a:t>
            </a:r>
            <a:endParaRPr kumimoji="1" lang="en-US" altLang="zh-CN" sz="1400" dirty="0"/>
          </a:p>
          <a:p>
            <a:r>
              <a:rPr kumimoji="1" lang="en-US" altLang="zh-CN" sz="1400" dirty="0" err="1"/>
              <a:t>expSchedule</a:t>
            </a:r>
            <a:r>
              <a:rPr kumimoji="1" lang="en-US" altLang="zh-CN" sz="1400" dirty="0"/>
              <a:t>(k,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lam,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limit,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t){</a:t>
            </a:r>
            <a:endParaRPr kumimoji="1" lang="en-US" altLang="zh-CN" sz="1400" dirty="0"/>
          </a:p>
          <a:p>
            <a:r>
              <a:rPr kumimoji="1" lang="zh-CN" altLang="en-US" sz="1400" dirty="0"/>
              <a:t>        </a:t>
            </a:r>
            <a:r>
              <a:rPr kumimoji="1" lang="en-US" altLang="zh-CN" sz="1400" dirty="0"/>
              <a:t>if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(t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&lt;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limit){</a:t>
            </a:r>
            <a:endParaRPr kumimoji="1" lang="en-US" altLang="zh-CN" sz="1400" dirty="0"/>
          </a:p>
          <a:p>
            <a:r>
              <a:rPr kumimoji="1" lang="zh-CN" altLang="en-US" sz="1400" dirty="0"/>
              <a:t>               </a:t>
            </a:r>
            <a:r>
              <a:rPr kumimoji="1" lang="en-US" altLang="zh-CN" sz="1400" dirty="0"/>
              <a:t>return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k</a:t>
            </a:r>
            <a:r>
              <a:rPr kumimoji="1" lang="zh-CN" altLang="en-US" sz="1400" dirty="0"/>
              <a:t>*</a:t>
            </a:r>
            <a:r>
              <a:rPr kumimoji="1" lang="en-US" altLang="zh-CN" sz="1400" dirty="0" err="1"/>
              <a:t>Math.exp</a:t>
            </a:r>
            <a:r>
              <a:rPr kumimoji="1" lang="en-US" altLang="zh-CN" sz="1400" dirty="0"/>
              <a:t>(-lam</a:t>
            </a:r>
            <a:r>
              <a:rPr kumimoji="1" lang="zh-CN" altLang="en-US" sz="1400" dirty="0"/>
              <a:t>*</a:t>
            </a:r>
            <a:r>
              <a:rPr kumimoji="1" lang="en-US" altLang="zh-CN" sz="1400" dirty="0"/>
              <a:t>t)</a:t>
            </a:r>
            <a:endParaRPr kumimoji="1" lang="en-US" altLang="zh-CN" sz="1400" dirty="0"/>
          </a:p>
          <a:p>
            <a:r>
              <a:rPr kumimoji="1" lang="zh-CN" altLang="en-US" sz="1400" dirty="0"/>
              <a:t>        </a:t>
            </a:r>
            <a:r>
              <a:rPr kumimoji="1" lang="en-US" altLang="zh-CN" sz="1400" dirty="0"/>
              <a:t>}</a:t>
            </a:r>
            <a:r>
              <a:rPr kumimoji="1" lang="zh-CN" altLang="en-US" sz="1400" dirty="0"/>
              <a:t> </a:t>
            </a:r>
            <a:endParaRPr kumimoji="1" lang="en-US" altLang="zh-CN" sz="1400" dirty="0"/>
          </a:p>
          <a:p>
            <a:r>
              <a:rPr kumimoji="1" lang="zh-CN" altLang="en-US" sz="1400" dirty="0"/>
              <a:t>         </a:t>
            </a:r>
            <a:r>
              <a:rPr kumimoji="1" lang="en-US" altLang="zh-CN" sz="1400" dirty="0"/>
              <a:t>return</a:t>
            </a:r>
            <a:r>
              <a:rPr kumimoji="1" lang="zh-CN" altLang="en-US" sz="1400" dirty="0"/>
              <a:t>   </a:t>
            </a:r>
            <a:r>
              <a:rPr kumimoji="1" lang="en-US" altLang="zh-CN" sz="1400" dirty="0"/>
              <a:t>0</a:t>
            </a:r>
            <a:endParaRPr kumimoji="1" lang="en-US" altLang="zh-CN" sz="1400" dirty="0"/>
          </a:p>
          <a:p>
            <a:r>
              <a:rPr kumimoji="1" lang="en-US" altLang="zh-CN" sz="1400" dirty="0"/>
              <a:t>}</a:t>
            </a:r>
            <a:endParaRPr kumimoji="1" lang="zh-CN" altLang="en-US" sz="1400" dirty="0"/>
          </a:p>
        </p:txBody>
      </p:sp>
      <p:cxnSp>
        <p:nvCxnSpPr>
          <p:cNvPr id="7" name="直线箭头连接符 6"/>
          <p:cNvCxnSpPr>
            <a:stCxn id="10" idx="1"/>
          </p:cNvCxnSpPr>
          <p:nvPr/>
        </p:nvCxnSpPr>
        <p:spPr>
          <a:xfrm flipH="1">
            <a:off x="1357313" y="2618509"/>
            <a:ext cx="7358062" cy="82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715375" y="2433843"/>
            <a:ext cx="223651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Initial temperature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 flipH="1">
            <a:off x="3857625" y="3200162"/>
            <a:ext cx="4857750" cy="87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4500563" y="4114800"/>
            <a:ext cx="4214813" cy="70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715375" y="2972753"/>
            <a:ext cx="313900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Cooling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715375" y="3387322"/>
            <a:ext cx="3139001" cy="270843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Metropolis:</a:t>
            </a:r>
            <a:endParaRPr lang="en-US" altLang="zh-CN" dirty="0"/>
          </a:p>
          <a:p>
            <a:pPr algn="just"/>
            <a:r>
              <a:rPr lang="zh-CN" altLang="en-US" sz="1400" dirty="0"/>
              <a:t>At high temperatures, a new state that is much worse than the current state can be accepted; at low temperatures, only a new state that is </a:t>
            </a:r>
            <a:r>
              <a:rPr lang="en-US" altLang="zh-CN" sz="1400" dirty="0"/>
              <a:t>little</a:t>
            </a:r>
            <a:r>
              <a:rPr lang="zh-CN" altLang="en-US" sz="1400" dirty="0"/>
              <a:t> </a:t>
            </a:r>
            <a:r>
              <a:rPr lang="en-US" altLang="zh-CN" sz="1400" dirty="0"/>
              <a:t>bit</a:t>
            </a:r>
            <a:r>
              <a:rPr lang="zh-CN" altLang="en-US" sz="1400" dirty="0"/>
              <a:t> worse than the current state can be accepted.</a:t>
            </a:r>
            <a:endParaRPr lang="en-US" altLang="zh-CN" sz="1400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5374" y="5271023"/>
            <a:ext cx="2633662" cy="56229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6300788" y="99673"/>
            <a:ext cx="4014787" cy="2123658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rgbClr val="292929"/>
                </a:solidFill>
                <a:latin typeface="charter" panose="02040503050506020203" pitchFamily="18" charset="0"/>
              </a:rPr>
              <a:t>Each reduction rule reduces the temperature at a different rate and each method is better at optimizing a different type of model. For the 3rd rule, </a:t>
            </a:r>
            <a:r>
              <a:rPr lang="en-US" altLang="zh-CN" sz="1200" i="1" dirty="0">
                <a:solidFill>
                  <a:srgbClr val="292929"/>
                </a:solidFill>
                <a:latin typeface="charter" panose="02040503050506020203" pitchFamily="18" charset="0"/>
              </a:rPr>
              <a:t>beta</a:t>
            </a:r>
            <a:r>
              <a:rPr lang="en-US" altLang="zh-CN" sz="1200" dirty="0">
                <a:solidFill>
                  <a:srgbClr val="292929"/>
                </a:solidFill>
                <a:latin typeface="charter" panose="02040503050506020203" pitchFamily="18" charset="0"/>
              </a:rPr>
              <a:t> is an arbitrary constant.</a:t>
            </a:r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en-US" altLang="zh-CN" sz="12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pPr algn="just"/>
            <a:endParaRPr lang="zh-CN" altLang="en-US" sz="12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76" y="949636"/>
            <a:ext cx="3486150" cy="11690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9939766" cy="706964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Cooling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schedule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function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parameter controlling annealing process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682752" y="1831975"/>
            <a:ext cx="3657600" cy="213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97" y="1820745"/>
            <a:ext cx="3479470" cy="2150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7" y="4387524"/>
            <a:ext cx="3529424" cy="21424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1" y="4291176"/>
            <a:ext cx="3254004" cy="22862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560125" y="2895997"/>
            <a:ext cx="1876772" cy="1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53788" y="2560149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Increase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lam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value</a:t>
            </a:r>
            <a:endParaRPr kumimoji="1" lang="zh-CN" altLang="en-US" sz="1400" b="1" dirty="0"/>
          </a:p>
        </p:txBody>
      </p:sp>
      <p:sp>
        <p:nvSpPr>
          <p:cNvPr id="11" name="左箭头 10"/>
          <p:cNvSpPr/>
          <p:nvPr/>
        </p:nvSpPr>
        <p:spPr>
          <a:xfrm>
            <a:off x="4263242" y="5462649"/>
            <a:ext cx="2078181" cy="118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340669" y="5142017"/>
            <a:ext cx="1963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Decrease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limit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value</a:t>
            </a:r>
            <a:endParaRPr kumimoji="1" lang="zh-CN" altLang="en-US" sz="1400" b="1" dirty="0"/>
          </a:p>
        </p:txBody>
      </p:sp>
      <p:sp>
        <p:nvSpPr>
          <p:cNvPr id="13" name="左弧形箭头 12"/>
          <p:cNvSpPr/>
          <p:nvPr/>
        </p:nvSpPr>
        <p:spPr>
          <a:xfrm>
            <a:off x="10153403" y="3028208"/>
            <a:ext cx="653142" cy="24344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13423" y="3633849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Decrease</a:t>
            </a:r>
            <a:endParaRPr kumimoji="1" lang="en-US" altLang="zh-CN" sz="1400" b="1" dirty="0"/>
          </a:p>
          <a:p>
            <a:r>
              <a:rPr kumimoji="1" lang="en-US" altLang="zh-CN" sz="1400" b="1" dirty="0"/>
              <a:t>k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value</a:t>
            </a:r>
            <a:endParaRPr kumimoji="1" lang="en-US" altLang="zh-CN" sz="14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798" y="152930"/>
            <a:ext cx="8867569" cy="2373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64131" y="2526770"/>
            <a:ext cx="5120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Acceptance criterion and cooling schedule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2896102"/>
            <a:ext cx="71882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891" y="1479061"/>
            <a:ext cx="8900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Cost function must be carefully developed, it must be “fractal and smooth”. The energy function of the left would work with SA while the one of the right would fail.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776" y="2730802"/>
            <a:ext cx="7823200" cy="290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9805654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Practical Issues with simulated annealing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17421" y="1608137"/>
            <a:ext cx="8182191" cy="37306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/>
              <a:t>The cost function should be fast. It is going to be called “millions” of times.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/>
              <a:t>The best is if we just have to calculate the deltas produced by the modification instead of traversing through all the state. 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dirty="0"/>
              <a:t> This is dependent on the application.</a:t>
            </a:r>
            <a:endParaRPr lang="en-US" altLang="zh-CN" dirty="0"/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9734719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Practical Issues with simulated annealing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4954" y="1663537"/>
            <a:ext cx="8182191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In asymptotic convergence simulated annealing converges to globally optimal solutions.  </a:t>
            </a:r>
            <a:endParaRPr lang="en-US" altLang="zh-CN" sz="1700" dirty="0"/>
          </a:p>
          <a:p>
            <a:pPr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In practice, the convergence of the algorithm depends on the cooling schedule. </a:t>
            </a:r>
            <a:endParaRPr lang="en-US" altLang="zh-CN" sz="1700" dirty="0"/>
          </a:p>
          <a:p>
            <a:pPr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There are some suggestion about the cooling schedule, but it stills requires a lot of testing and it usually depends on the application.</a:t>
            </a:r>
            <a:endParaRPr lang="en-US" altLang="zh-CN" sz="1700" dirty="0"/>
          </a:p>
          <a:p>
            <a:pPr lvl="1"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Start at a temperature where 50%(or</a:t>
            </a:r>
            <a:r>
              <a:rPr lang="zh-CN" altLang="en-US" sz="1700" dirty="0"/>
              <a:t> </a:t>
            </a:r>
            <a:r>
              <a:rPr lang="en-US" altLang="zh-CN" sz="1700" dirty="0"/>
              <a:t>higher) of bad moves are accepted. </a:t>
            </a:r>
            <a:endParaRPr lang="en-US" altLang="zh-CN" sz="1700" dirty="0"/>
          </a:p>
          <a:p>
            <a:pPr lvl="1"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Each cooling step reduces the temperature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10%(or</a:t>
            </a:r>
            <a:r>
              <a:rPr lang="zh-CN" altLang="en-US" sz="1700" dirty="0"/>
              <a:t> </a:t>
            </a:r>
            <a:r>
              <a:rPr lang="en-US" altLang="zh-CN" sz="1700" dirty="0"/>
              <a:t>smaller).</a:t>
            </a:r>
            <a:endParaRPr lang="en-US" altLang="zh-CN" sz="1700" dirty="0"/>
          </a:p>
          <a:p>
            <a:pPr lvl="1"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The number of iterations at each temperature should attempt to move between 1-10 times each “element” of the state. </a:t>
            </a:r>
            <a:endParaRPr lang="en-US" altLang="zh-CN" sz="1700" dirty="0"/>
          </a:p>
          <a:p>
            <a:pPr lvl="1">
              <a:lnSpc>
                <a:spcPct val="16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700" dirty="0"/>
              <a:t>The final temperature should not accept bad moves; this step is known as the quenching step.</a:t>
            </a:r>
            <a:endParaRPr lang="en-US" altLang="zh-CN" sz="1700" dirty="0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154954" y="333588"/>
            <a:ext cx="10330464" cy="7069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Practical Issues with simulated annealing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Climbing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4954" y="2303461"/>
            <a:ext cx="10003584" cy="4283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/>
              <a:t>hillClimbing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startNode</a:t>
            </a:r>
            <a:r>
              <a:rPr kumimoji="1" lang="en-US" altLang="zh-CN" dirty="0"/>
              <a:t>){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anose="05000000000000000000" pitchFamily="2" charset="2"/>
              </a:rPr>
              <a:t>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startNode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dirty="0"/>
              <a:t>halt condition is not satisfied 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{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</a:t>
            </a:r>
            <a:r>
              <a:rPr lang="en-US" altLang="zh-CN" dirty="0"/>
              <a:t>Generate solution x’ based on x 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</a:t>
            </a:r>
            <a:r>
              <a:rPr lang="en-US" altLang="zh-CN" dirty="0"/>
              <a:t>Evaluate the </a:t>
            </a:r>
            <a:r>
              <a:rPr lang="en-US" altLang="zh-CN" i="1" dirty="0"/>
              <a:t>f </a:t>
            </a:r>
            <a:r>
              <a:rPr lang="en-US" altLang="zh-CN" dirty="0"/>
              <a:t>(x’) </a:t>
            </a:r>
            <a:endParaRPr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</a:t>
            </a:r>
            <a:r>
              <a:rPr lang="en-US" altLang="zh-CN" dirty="0"/>
              <a:t>If </a:t>
            </a:r>
            <a:r>
              <a:rPr lang="en-US" altLang="zh-CN" i="1" dirty="0"/>
              <a:t>f</a:t>
            </a:r>
            <a:r>
              <a:rPr lang="en-US" altLang="zh-CN" dirty="0"/>
              <a:t>(x’)&gt;</a:t>
            </a:r>
            <a:r>
              <a:rPr lang="en-US" altLang="zh-CN" i="1" dirty="0"/>
              <a:t>f</a:t>
            </a:r>
            <a:r>
              <a:rPr lang="en-US" altLang="zh-CN" dirty="0"/>
              <a:t>(x) {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</a:t>
            </a:r>
            <a:r>
              <a:rPr lang="en-US" altLang="zh-CN" dirty="0"/>
              <a:t>x = x’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</a:t>
            </a:r>
            <a:r>
              <a:rPr lang="en-US" altLang="zh-CN" dirty="0"/>
              <a:t>}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</a:t>
            </a:r>
            <a:r>
              <a:rPr kumimoji="1" lang="en-US" altLang="zh-CN" dirty="0"/>
              <a:t>}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7054" y="1861327"/>
            <a:ext cx="4053760" cy="3653648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397717" y="302155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717" y="888745"/>
            <a:ext cx="8182191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71500" y="1343025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1.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Generate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initial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state</a:t>
            </a:r>
            <a:endParaRPr kumimoji="1" lang="zh-CN" altLang="en-US" b="1" dirty="0"/>
          </a:p>
        </p:txBody>
      </p:sp>
      <p:sp>
        <p:nvSpPr>
          <p:cNvPr id="6" name="框架 5"/>
          <p:cNvSpPr/>
          <p:nvPr/>
        </p:nvSpPr>
        <p:spPr>
          <a:xfrm>
            <a:off x="5977054" y="1882775"/>
            <a:ext cx="1392178" cy="1213470"/>
          </a:xfrm>
          <a:prstGeom prst="frame">
            <a:avLst>
              <a:gd name="adj1" fmla="val 4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" y="1882775"/>
            <a:ext cx="4127500" cy="3632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037631" y="5632515"/>
                <a:ext cx="6096000" cy="12109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:r>
                  <a:rPr lang="en-US" altLang="zh-CN" dirty="0">
                    <a:cs typeface="+mn-lt"/>
                  </a:rPr>
                  <a:t>Fill the grid by assigning each non-fixed cell in the grid a value. This is done randomly, but make</a:t>
                </a:r>
                <a:r>
                  <a:rPr lang="zh-CN" altLang="en-US" dirty="0">
                    <a:cs typeface="+mn-lt"/>
                  </a:rPr>
                  <a:t> </a:t>
                </a:r>
                <a:r>
                  <a:rPr lang="en-US" altLang="zh-CN" dirty="0">
                    <a:cs typeface="+mn-lt"/>
                  </a:rPr>
                  <a:t>sure every square contains the values 1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cs typeface="+mn-lt"/>
                  </a:rPr>
                  <a:t>exactly once </a:t>
                </a:r>
                <a:r>
                  <a:rPr lang="en-US" altLang="zh-CN" dirty="0">
                    <a:cs typeface="+mn-lt"/>
                  </a:rPr>
                  <a:t>when the grid is full.</a:t>
                </a:r>
                <a:endParaRPr lang="en-US" altLang="zh-CN" dirty="0">
                  <a:cs typeface="+mn-lt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631" y="5632515"/>
                <a:ext cx="6096000" cy="1210945"/>
              </a:xfrm>
              <a:prstGeom prst="rect">
                <a:avLst/>
              </a:prstGeom>
              <a:blipFill rotWithShape="1">
                <a:blip r:embed="rId3"/>
                <a:stretch>
                  <a:fillRect l="-3" t="-5" r="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5037631" y="3534937"/>
            <a:ext cx="716398" cy="153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64690" y="280270"/>
            <a:ext cx="10378678" cy="706964"/>
          </a:xfrm>
        </p:spPr>
        <p:txBody>
          <a:bodyPr/>
          <a:lstStyle/>
          <a:p>
            <a:r>
              <a:rPr kumimoji="1" lang="en-US" altLang="zh-CN" sz="3200" dirty="0">
                <a:solidFill>
                  <a:schemeClr val="tx1"/>
                </a:solidFill>
              </a:rPr>
              <a:t>Simulated annealing: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Steps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for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solving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r>
              <a:rPr kumimoji="1" lang="en-US" altLang="zh-CN" sz="3200" dirty="0">
                <a:solidFill>
                  <a:schemeClr val="tx1"/>
                </a:solidFill>
              </a:rPr>
              <a:t>Sudoku</a:t>
            </a:r>
            <a:r>
              <a:rPr kumimoji="1" lang="zh-CN" altLang="en-US" sz="3200" dirty="0">
                <a:solidFill>
                  <a:schemeClr val="tx1"/>
                </a:solidFill>
              </a:rPr>
              <a:t> 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7717" y="888745"/>
            <a:ext cx="8182191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1501" y="1343025"/>
                <a:ext cx="375628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AutoNum type="arabicPeriod"/>
                </a:pPr>
                <a:r>
                  <a:rPr kumimoji="1" lang="en-US" altLang="zh-CN" dirty="0"/>
                  <a:t>Generate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random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states</a:t>
                </a:r>
                <a:endParaRPr kumimoji="1" lang="en-US" altLang="zh-CN" dirty="0"/>
              </a:p>
              <a:p>
                <a:pPr marL="342900" indent="-342900" algn="just">
                  <a:buAutoNum type="arabicPeriod"/>
                </a:pPr>
                <a:r>
                  <a:rPr kumimoji="1" lang="en-US" altLang="zh-CN" dirty="0"/>
                  <a:t>Design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function:</a:t>
                </a:r>
                <a:endParaRPr kumimoji="1" lang="en-US" altLang="zh-CN" dirty="0"/>
              </a:p>
              <a:p>
                <a:pPr algn="just"/>
                <a:r>
                  <a:rPr lang="en-US" altLang="zh-CN" dirty="0"/>
                  <a:t>Scan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 row individually and calculates the number of values,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through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that are not present. </a:t>
                </a:r>
                <a:endParaRPr lang="en-US" altLang="zh-CN" dirty="0"/>
              </a:p>
              <a:p>
                <a:pPr algn="just"/>
                <a:r>
                  <a:rPr lang="en-US" altLang="zh-CN" dirty="0"/>
                  <a:t>The same is then done for each column, and the cost is simply the total of these values. </a:t>
                </a:r>
                <a:endParaRPr lang="en-US" altLang="zh-CN" dirty="0"/>
              </a:p>
              <a:p>
                <a:pPr algn="just"/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1" y="1343025"/>
                <a:ext cx="3756288" cy="2862322"/>
              </a:xfrm>
              <a:prstGeom prst="rect">
                <a:avLst/>
              </a:prstGeom>
              <a:blipFill rotWithShape="1">
                <a:blip r:embed="rId1"/>
                <a:stretch>
                  <a:fillRect r="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10" y="888745"/>
            <a:ext cx="5279799" cy="5575555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564690" y="280270"/>
            <a:ext cx="10378678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3200">
                <a:solidFill>
                  <a:schemeClr val="tx1"/>
                </a:solidFill>
              </a:rPr>
              <a:t>Simulated annealing: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Steps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for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solving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Sudoku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7717" y="888745"/>
            <a:ext cx="8182191" cy="3730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571500" y="1343025"/>
            <a:ext cx="3978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600" dirty="0"/>
              <a:t>Generate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random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states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Design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function</a:t>
            </a:r>
            <a:endParaRPr kumimoji="1" lang="en-US" altLang="zh-CN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zh-CN" sz="1600" dirty="0"/>
              <a:t>How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generate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next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states</a:t>
            </a:r>
            <a:r>
              <a:rPr kumimoji="1" lang="zh-CN" altLang="en-US" sz="1600" dirty="0"/>
              <a:t> 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Determine the initial temperature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Determine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cooling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schedule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function</a:t>
            </a:r>
            <a:endParaRPr kumimoji="1" lang="en-US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5824371" y="2000201"/>
            <a:ext cx="4609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hlinkClick r:id="rId1"/>
              </a:rPr>
              <a:t>https://www.researchgate.net/publication/220403361_Metaheuristics_can_solve_Sudoku_puzzles</a:t>
            </a:r>
            <a:endParaRPr lang="en-US" altLang="zh-CN" sz="1600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24371" y="1233234"/>
            <a:ext cx="435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70C0"/>
                </a:solidFill>
              </a:rPr>
              <a:t>You can read the paper below for more detailed information</a:t>
            </a:r>
            <a:r>
              <a:rPr kumimoji="1" lang="zh-CN" altLang="en-US" sz="1600" dirty="0">
                <a:solidFill>
                  <a:srgbClr val="0070C0"/>
                </a:solidFill>
              </a:rPr>
              <a:t>：</a:t>
            </a:r>
            <a:endParaRPr kumimoji="1" lang="zh-CN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25" y="3013390"/>
            <a:ext cx="7607107" cy="3730688"/>
          </a:xfrm>
          <a:prstGeom prst="rect">
            <a:avLst/>
          </a:prstGeom>
        </p:spPr>
      </p:pic>
      <p:sp>
        <p:nvSpPr>
          <p:cNvPr id="8" name="标题 3"/>
          <p:cNvSpPr txBox="1"/>
          <p:nvPr/>
        </p:nvSpPr>
        <p:spPr>
          <a:xfrm>
            <a:off x="564690" y="280270"/>
            <a:ext cx="10378678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3200">
                <a:solidFill>
                  <a:schemeClr val="tx1"/>
                </a:solidFill>
              </a:rPr>
              <a:t>Simulated annealing: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Steps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for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solving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r>
              <a:rPr kumimoji="1" lang="en-US" altLang="zh-CN" sz="3200">
                <a:solidFill>
                  <a:schemeClr val="tx1"/>
                </a:solidFill>
              </a:rPr>
              <a:t>Sudoku</a:t>
            </a:r>
            <a:r>
              <a:rPr kumimoji="1" lang="zh-CN" altLang="en-US" sz="3200">
                <a:solidFill>
                  <a:schemeClr val="tx1"/>
                </a:solidFill>
              </a:rPr>
              <a:t> 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Hill</a:t>
            </a:r>
            <a:r>
              <a:rPr kumimoji="1" lang="zh-CN" altLang="en-US" dirty="0">
                <a:sym typeface="+mn-ea"/>
              </a:rPr>
              <a:t> </a:t>
            </a:r>
            <a:r>
              <a:rPr kumimoji="1" lang="en-US" altLang="zh-CN" dirty="0">
                <a:sym typeface="+mn-ea"/>
              </a:rPr>
              <a:t>Climbing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>
                <a:sym typeface="+mn-ea"/>
              </a:rPr>
              <a:t>Genetic Algorithm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>
                <a:sym typeface="+mn-ea"/>
              </a:rPr>
              <a:t>Simulated annealing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chemeClr val="accent1"/>
                </a:solidFill>
              </a:rPr>
              <a:t>Summary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CN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Local Search 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Starts from an initial solution and iteratively improves it</a:t>
            </a:r>
            <a:endParaRPr lang="en-US" altLang="zh-CN"/>
          </a:p>
          <a:p>
            <a:r>
              <a:rPr lang="en-US" altLang="zh-CN"/>
              <a:t>Uses neighborhood exploration to find better candidates</a:t>
            </a:r>
            <a:endParaRPr lang="en-US" altLang="zh-CN"/>
          </a:p>
          <a:p>
            <a:r>
              <a:rPr lang="en-US" altLang="zh-CN"/>
              <a:t>Works well for large or complex search spaces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Comparison of Methods</a:t>
            </a:r>
            <a:endParaRPr lang="en-US" altLang="zh-CN"/>
          </a:p>
        </p:txBody>
      </p:sp>
      <p:sp>
        <p:nvSpPr>
          <p:cNvPr id="60" name="边界"/>
          <p:cNvSpPr/>
          <p:nvPr>
            <p:custDataLst>
              <p:tags r:id="rId1"/>
            </p:custDataLst>
          </p:nvPr>
        </p:nvSpPr>
        <p:spPr>
          <a:xfrm>
            <a:off x="608332" y="2799716"/>
            <a:ext cx="10975336" cy="274743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61" name="矩形 60" descr="7b0a202020202262756c6c6574223a20227b5c2263617465676f727949645c223a5c225c222c5c2274656d706c61746549645c223a32303233313635377d220a7d0a"/>
          <p:cNvSpPr/>
          <p:nvPr>
            <p:custDataLst>
              <p:tags r:id="rId2"/>
            </p:custDataLst>
          </p:nvPr>
        </p:nvSpPr>
        <p:spPr>
          <a:xfrm>
            <a:off x="610235" y="3122295"/>
            <a:ext cx="2640965" cy="24250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Moves to the best neighboring solution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Simple and fast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Easily trapped in local optima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3"/>
            </p:custDataLst>
          </p:nvPr>
        </p:nvSpPr>
        <p:spPr>
          <a:xfrm>
            <a:off x="610237" y="2799716"/>
            <a:ext cx="3311020" cy="3226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lvl="0" algn="just">
              <a:buClrTx/>
              <a:buSzTx/>
              <a:buFontTx/>
            </a:pPr>
            <a:r>
              <a:rPr lang="en-US" altLang="en-US" b="1">
                <a:solidFill>
                  <a:schemeClr val="accent1"/>
                </a:solidFill>
                <a:sym typeface="+mn-ea"/>
              </a:rPr>
              <a:t>Hill Climbing</a:t>
            </a:r>
            <a:endParaRPr lang="en-US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63" name="矩形 62"/>
          <p:cNvSpPr/>
          <p:nvPr>
            <p:custDataLst>
              <p:tags r:id="rId4"/>
            </p:custDataLst>
          </p:nvPr>
        </p:nvSpPr>
        <p:spPr>
          <a:xfrm>
            <a:off x="4441190" y="3122295"/>
            <a:ext cx="3087370" cy="24250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marL="285750" indent="-285750" algn="just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Evolves a population using selection, crossover, and mutation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Explores multiple regions of the search space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Slower and requires parameter tuning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"/>
            </p:custDataLst>
          </p:nvPr>
        </p:nvSpPr>
        <p:spPr>
          <a:xfrm>
            <a:off x="4441443" y="2799716"/>
            <a:ext cx="3311020" cy="3226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lvl="0" algn="just">
              <a:buClrTx/>
              <a:buSzTx/>
              <a:buFontTx/>
            </a:pPr>
            <a:r>
              <a:rPr lang="en-US" altLang="en-US" b="1">
                <a:solidFill>
                  <a:schemeClr val="accent1"/>
                </a:solidFill>
                <a:sym typeface="+mn-ea"/>
              </a:rPr>
              <a:t>Genetic Algorithm (GA)</a:t>
            </a:r>
            <a:endParaRPr lang="en-US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65" name="矩形 64"/>
          <p:cNvSpPr/>
          <p:nvPr>
            <p:custDataLst>
              <p:tags r:id="rId6"/>
            </p:custDataLst>
          </p:nvPr>
        </p:nvSpPr>
        <p:spPr>
          <a:xfrm>
            <a:off x="8272780" y="3122295"/>
            <a:ext cx="3346450" cy="242506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Accepts worse solutions with decreasing probability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Can escape local optima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Sensitive to cooling schedule</a:t>
            </a:r>
            <a:endParaRPr lang="en-US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7"/>
            </p:custDataLst>
          </p:nvPr>
        </p:nvSpPr>
        <p:spPr>
          <a:xfrm>
            <a:off x="8272648" y="2799716"/>
            <a:ext cx="3311020" cy="3226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lvl="0" algn="just">
              <a:buClrTx/>
              <a:buSzTx/>
              <a:buFontTx/>
            </a:pPr>
            <a:r>
              <a:rPr lang="en-US" altLang="en-US" b="1">
                <a:solidFill>
                  <a:schemeClr val="accent1"/>
                </a:solidFill>
                <a:sym typeface="+mn-ea"/>
              </a:rPr>
              <a:t>Simulated Annealing (SA)</a:t>
            </a:r>
            <a:endParaRPr lang="en-US" altLang="en-US" b="1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Hill-climbing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Hill-climbing algorithm use the idea of greedy algorithm:</a:t>
            </a:r>
            <a:endParaRPr lang="en-US" altLang="zh-CN" dirty="0"/>
          </a:p>
          <a:p>
            <a:pPr lvl="1"/>
            <a:r>
              <a:rPr lang="en-US" altLang="zh-CN" dirty="0"/>
              <a:t>Each time it selects the best node in the neighborhood of current node to compare</a:t>
            </a:r>
            <a:endParaRPr lang="en-US" altLang="zh-CN" dirty="0"/>
          </a:p>
          <a:p>
            <a:pPr lvl="1"/>
            <a:r>
              <a:rPr lang="en-US" altLang="zh-CN" dirty="0"/>
              <a:t>If the best neighbor is better than the current point, it will move to the neighbor. Otherwise, the process will be ended, and it returns the current point.</a:t>
            </a:r>
            <a:endParaRPr lang="en-US" altLang="zh-CN" dirty="0"/>
          </a:p>
          <a:p>
            <a:r>
              <a:rPr kumimoji="1" lang="en-US" altLang="zh-CN" dirty="0"/>
              <a:t>So, it has all the advantages and disadvantages of greedy algorithms: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Advantages: Simple and easy to implement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Disadvantages: </a:t>
            </a:r>
            <a:r>
              <a:rPr lang="en-US" altLang="zh-CN" dirty="0"/>
              <a:t>depends on the initial point, </a:t>
            </a:r>
            <a:r>
              <a:rPr kumimoji="1" lang="en-US" altLang="zh-CN" dirty="0"/>
              <a:t>in most cases, can only find </a:t>
            </a:r>
            <a:r>
              <a:rPr kumimoji="1" lang="en-US" altLang="zh-CN" b="1" dirty="0"/>
              <a:t>a local optimal solution</a:t>
            </a:r>
            <a:r>
              <a:rPr kumimoji="1" lang="en-US" altLang="zh-CN" dirty="0"/>
              <a:t>, can not get the global optimal solution.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Hill-climbing for route search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8204" y="2413337"/>
            <a:ext cx="5154612" cy="299243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679346" y="3509343"/>
            <a:ext cx="413203" cy="304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149387" y="4845054"/>
            <a:ext cx="657552" cy="304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04786" y="372489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start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8800" y="5085211"/>
            <a:ext cx="104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target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288" y="1467435"/>
            <a:ext cx="5313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Start: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Arad</a:t>
            </a:r>
            <a:endParaRPr kumimoji="1" lang="en-US" altLang="zh-CN" b="1" dirty="0"/>
          </a:p>
          <a:p>
            <a:r>
              <a:rPr kumimoji="1" lang="en-US" altLang="zh-CN" b="1" dirty="0"/>
              <a:t>Target: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Bucharest</a:t>
            </a:r>
            <a:endParaRPr kumimoji="1" lang="en-US" altLang="zh-CN" b="1" dirty="0"/>
          </a:p>
          <a:p>
            <a:endParaRPr kumimoji="1" lang="en-US" altLang="zh-CN" dirty="0"/>
          </a:p>
          <a:p>
            <a:r>
              <a:rPr kumimoji="1" lang="en-US" altLang="zh-CN" b="1" dirty="0"/>
              <a:t>How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to evaluating which neighborhood is best?</a:t>
            </a:r>
            <a:endParaRPr kumimoji="1" lang="en-US" altLang="zh-CN" b="1" dirty="0"/>
          </a:p>
          <a:p>
            <a:endParaRPr kumimoji="1" lang="en-US" altLang="zh-CN" b="1" dirty="0"/>
          </a:p>
          <a:p>
            <a:r>
              <a:rPr kumimoji="1" lang="en-US" altLang="zh-CN" dirty="0"/>
              <a:t>For simplicity, </a:t>
            </a:r>
            <a:r>
              <a:rPr kumimoji="1" lang="en-US" altLang="zh-CN" b="1" dirty="0"/>
              <a:t>the straight-line distance to the target city </a:t>
            </a:r>
            <a:r>
              <a:rPr kumimoji="1" lang="en-US" altLang="zh-CN" dirty="0"/>
              <a:t>is used to evaluate neighbor nodes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55689" y="4299279"/>
            <a:ext cx="4622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f</a:t>
            </a:r>
            <a:r>
              <a:rPr lang="en-US" altLang="zh-CN" dirty="0"/>
              <a:t>(x)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straight-line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kumimoji="1" lang="en-US" altLang="zh-CN" dirty="0"/>
              <a:t>Bucharest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0567" y="4732966"/>
            <a:ext cx="3328987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 x’ based on x?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056323" y="5870608"/>
            <a:ext cx="2700338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/>
              <a:t>Randomly select the adjacency node of x </a:t>
            </a:r>
            <a:endParaRPr lang="zh-CN" altLang="en-US" dirty="0"/>
          </a:p>
        </p:txBody>
      </p:sp>
      <p:cxnSp>
        <p:nvCxnSpPr>
          <p:cNvPr id="14" name="直线箭头连接符 13"/>
          <p:cNvCxnSpPr>
            <a:stCxn id="12" idx="2"/>
          </p:cNvCxnSpPr>
          <p:nvPr/>
        </p:nvCxnSpPr>
        <p:spPr>
          <a:xfrm>
            <a:off x="2385061" y="5379297"/>
            <a:ext cx="21431" cy="49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154954" y="86905"/>
            <a:ext cx="9156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One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possible</a:t>
            </a:r>
            <a:r>
              <a:rPr lang="zh-CN" altLang="en-US" dirty="0">
                <a:solidFill>
                  <a:schemeClr val="tx1"/>
                </a:solidFill>
              </a:rPr>
              <a:t> execution process of 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a hill climbing algorithm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route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search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142" y="1914651"/>
            <a:ext cx="6813186" cy="395529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2213143" y="3335084"/>
            <a:ext cx="530058" cy="3714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2743201" y="3577971"/>
            <a:ext cx="871537" cy="3143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614738" y="3587496"/>
            <a:ext cx="530058" cy="547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486275" y="3577971"/>
            <a:ext cx="530058" cy="547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4146217" y="3851814"/>
            <a:ext cx="340058" cy="26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5354706" y="4916233"/>
            <a:ext cx="530058" cy="547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>
            <a:stCxn id="21" idx="5"/>
            <a:endCxn id="23" idx="0"/>
          </p:cNvCxnSpPr>
          <p:nvPr/>
        </p:nvCxnSpPr>
        <p:spPr>
          <a:xfrm>
            <a:off x="4938708" y="4045451"/>
            <a:ext cx="681027" cy="870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6951" y="994771"/>
            <a:ext cx="8761413" cy="706964"/>
          </a:xfrm>
        </p:spPr>
        <p:txBody>
          <a:bodyPr/>
          <a:lstStyle/>
          <a:p>
            <a:r>
              <a:rPr lang="en-US" altLang="zh-CN" dirty="0"/>
              <a:t>Hill-climbing algorithm: construction of neighbors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782" y="2615692"/>
            <a:ext cx="6374556" cy="34163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Neighbor construction for eight-queen problem: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If the initial position is [5, 3, 0, 5, 7, 1, 6, 0], the neighbor can be constructed as the positions differing from the current position by a value on a single bit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en-US" altLang="zh-CN" dirty="0"/>
              <a:t>,3,0,5,7,1,6,0]---</a:t>
            </a:r>
            <a:r>
              <a:rPr kumimoji="1" lang="en-US" altLang="zh-CN" dirty="0">
                <a:sym typeface="Wingdings" panose="05000000000000000000"/>
              </a:rPr>
              <a:t>[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0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],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1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>
              <a:sym typeface="Wingdings" panose="05000000000000000000"/>
            </a:endParaRPr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2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],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3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4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],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6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/>
              </a:rPr>
              <a:t>7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/>
              <a:t>3,0,5,7,1,6,0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>
              <a:sym typeface="Wingdings" panose="05000000000000000000"/>
            </a:endParaRPr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2</a:t>
            </a:r>
            <a:r>
              <a:rPr kumimoji="1" lang="zh-CN" altLang="en-US" dirty="0">
                <a:sym typeface="Wingdings" panose="05000000000000000000"/>
              </a:rPr>
              <a:t>、</a:t>
            </a:r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chemeClr val="tx1"/>
                </a:solidFill>
              </a:rPr>
              <a:t>5</a:t>
            </a:r>
            <a:r>
              <a:rPr kumimoji="1" lang="en-US" altLang="zh-CN" dirty="0"/>
              <a:t>,</a:t>
            </a:r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en-US" altLang="zh-CN" dirty="0"/>
              <a:t>,0,5,7,1,6,0]---</a:t>
            </a:r>
            <a:r>
              <a:rPr kumimoji="1" lang="en-US" altLang="zh-CN" dirty="0">
                <a:sym typeface="Wingdings" panose="05000000000000000000"/>
              </a:rPr>
              <a:t>[</a:t>
            </a:r>
            <a:r>
              <a:rPr kumimoji="1" lang="en-US" altLang="zh-CN" dirty="0">
                <a:solidFill>
                  <a:schemeClr val="tx1"/>
                </a:solidFill>
                <a:sym typeface="Wingdings" panose="05000000000000000000"/>
              </a:rPr>
              <a:t>5</a:t>
            </a:r>
            <a:r>
              <a:rPr kumimoji="1" lang="en-US" altLang="zh-CN" dirty="0">
                <a:sym typeface="Wingdings" panose="05000000000000000000"/>
              </a:rPr>
              <a:t>,</a:t>
            </a:r>
            <a:r>
              <a:rPr kumimoji="1" lang="en-US" altLang="zh-CN" dirty="0">
                <a:solidFill>
                  <a:srgbClr val="FF0000"/>
                </a:solidFill>
              </a:rPr>
              <a:t>0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], [5,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>
              <a:sym typeface="Wingdings" panose="05000000000000000000"/>
            </a:endParaRPr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[5,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], [5,</a:t>
            </a:r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[5,</a:t>
            </a:r>
            <a:r>
              <a:rPr kumimoji="1" lang="en-US" altLang="zh-CN" dirty="0">
                <a:solidFill>
                  <a:srgbClr val="FF0000"/>
                </a:solidFill>
              </a:rPr>
              <a:t>5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], [5,</a:t>
            </a:r>
            <a:r>
              <a:rPr kumimoji="1" lang="en-US" altLang="zh-CN" dirty="0">
                <a:solidFill>
                  <a:srgbClr val="FF0000"/>
                </a:solidFill>
              </a:rPr>
              <a:t>6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                                      [5,</a:t>
            </a:r>
            <a:r>
              <a:rPr kumimoji="1" lang="en-US" altLang="zh-CN" dirty="0">
                <a:solidFill>
                  <a:srgbClr val="FF0000"/>
                </a:solidFill>
              </a:rPr>
              <a:t>7</a:t>
            </a:r>
            <a:r>
              <a:rPr kumimoji="1" lang="en-US" altLang="zh-CN" dirty="0"/>
              <a:t>,0,5,7,1,6,0</a:t>
            </a:r>
            <a:r>
              <a:rPr kumimoji="1" lang="en-US" altLang="zh-CN" dirty="0">
                <a:sym typeface="Wingdings" panose="05000000000000000000"/>
              </a:rPr>
              <a:t>]</a:t>
            </a:r>
            <a:endParaRPr kumimoji="1" lang="en-US" altLang="zh-CN" dirty="0">
              <a:sym typeface="Wingdings" panose="05000000000000000000"/>
            </a:endParaRPr>
          </a:p>
          <a:p>
            <a:pPr marL="0" indent="0">
              <a:buNone/>
            </a:pPr>
            <a:r>
              <a:rPr kumimoji="1" lang="en-US" altLang="zh-CN" dirty="0">
                <a:sym typeface="Wingdings" panose="05000000000000000000"/>
              </a:rPr>
              <a:t>And so on.</a:t>
            </a:r>
            <a:endParaRPr kumimoji="1" lang="en-US" altLang="zh-CN" dirty="0">
              <a:sym typeface="Wingdings" panose="05000000000000000000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511" y="2438342"/>
            <a:ext cx="4077707" cy="4133908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1600197" y="3886192"/>
            <a:ext cx="71438" cy="1285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>
            <a:off x="1724021" y="5081583"/>
            <a:ext cx="71438" cy="12858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Hill-climbing algorithm: continuous optimization problem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Neighbor construction for continuous optimization problem: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func>
                        <m:func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en-US" altLang="zh-CN" dirty="0"/>
                  <a:t>If the initial position is [0, 0, 0, 0, 0], the neighbor can be constructed by adding a gaussian noise to each variable.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] →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], [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], [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], [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], [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l-GR" altLang="zh-CN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altLang="zh-CN" i="1" dirty="0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6" r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276*227"/>
  <p:tag name="TABLE_ENDDRAG_RECT" val="288*177*276*228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i*1_1"/>
  <p:tag name="KSO_WM_TEMPLATE_CATEGORY" val="diagram"/>
  <p:tag name="KSO_WM_TEMPLATE_INDEX" val="2023561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f*1_1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1_1"/>
  <p:tag name="KSO_WM_UNIT_VALUE" val="160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您的最终演示发布的良好效果，请言简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理解您所传达的信息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a*1_1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1_1"/>
  <p:tag name="KSO_WM_UNIT_VALUE" val="14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f*1_2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2_1"/>
  <p:tag name="KSO_WM_UNIT_VALUE" val="160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，请言简意赅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理解您所传达的信息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a*1_2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2_1"/>
  <p:tag name="KSO_WM_UNIT_VALUE" val="14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f*1_3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PRESET_TEXT_INDEX" val="-1"/>
  <p:tag name="KSO_WM_UNIT_PRESET_TEXT_LEN" val="0"/>
  <p:tag name="KSO_WM_UNIT_NOCLEAR" val="0"/>
  <p:tag name="KSO_WM_DIAGRAM_GROUP_CODE" val="l1-1"/>
  <p:tag name="KSO_WM_UNIT_TYPE" val="l_h_f"/>
  <p:tag name="KSO_WM_UNIT_INDEX" val="1_3_1"/>
  <p:tag name="KSO_WM_UNIT_VALUE" val="160"/>
  <p:tag name="KSO_WM_DIAGRAM_VERSION" val="3"/>
  <p:tag name="KSO_WM_DIAGRAM_COLOR_TRICK" val="1"/>
  <p:tag name="KSO_WM_DIAGRAM_COLOR_TEXT_CAN_REMOVE" val="n"/>
  <p:tag name="KSO_WM_UNIT_PRESET_TEXT" val="单击此处编辑添加正文，文字是您思想的提炼，为了您的最终演示发布的良好效果，请言简的阐述观点。根据需要可酌情增减文字，以便观者可以准确理解您所传达的信息。单击此处输入你的正文，文字是您思想的提炼，为了最终演示发布的良好效果，请尽量言简意赅的阐述观点。根据需要可酌情增减文字，以便观者理解您所传达的信息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14_2*l_h_a*1_3_1"/>
  <p:tag name="KSO_WM_TEMPLATE_CATEGORY" val="diagram"/>
  <p:tag name="KSO_WM_TEMPLATE_INDEX" val="20235614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DIAGRAM_GROUP_CODE" val="l1-1"/>
  <p:tag name="KSO_WM_UNIT_TYPE" val="l_h_a"/>
  <p:tag name="KSO_WM_UNIT_INDEX" val="1_3_1"/>
  <p:tag name="KSO_WM_UNIT_VALUE" val="14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216.3749606299213,&quot;left&quot;:47.875,&quot;top&quot;:220.45007874015747,&quot;width&quot;:867.0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5,5,5,5,5]}"/>
</p:tagLst>
</file>

<file path=ppt/tags/tag9.xml><?xml version="1.0" encoding="utf-8"?>
<p:tagLst xmlns:p="http://schemas.openxmlformats.org/presentationml/2006/main">
  <p:tag name="resource_record_key" val="{&quot;70&quot;:[3405545,3405407]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13161</Words>
  <Application>WPS 演示</Application>
  <PresentationFormat>宽屏</PresentationFormat>
  <Paragraphs>448</Paragraphs>
  <Slides>45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Arial</vt:lpstr>
      <vt:lpstr>宋体</vt:lpstr>
      <vt:lpstr>Wingdings</vt:lpstr>
      <vt:lpstr>Wingdings 3</vt:lpstr>
      <vt:lpstr>Symbol</vt:lpstr>
      <vt:lpstr>Arial</vt:lpstr>
      <vt:lpstr>Wingdings</vt:lpstr>
      <vt:lpstr>Cambria Math</vt:lpstr>
      <vt:lpstr>Century Gothic</vt:lpstr>
      <vt:lpstr>微软雅黑</vt:lpstr>
      <vt:lpstr>Arial Unicode MS</vt:lpstr>
      <vt:lpstr>等线</vt:lpstr>
      <vt:lpstr>CenturyGothic</vt:lpstr>
      <vt:lpstr>Segoe Print</vt:lpstr>
      <vt:lpstr>charter</vt:lpstr>
      <vt:lpstr>MS Mincho</vt:lpstr>
      <vt:lpstr>DejaVu Math TeX Gyre</vt:lpstr>
      <vt:lpstr>Wingdings 3</vt:lpstr>
      <vt:lpstr>Wingdings</vt:lpstr>
      <vt:lpstr>TF10001029</vt:lpstr>
      <vt:lpstr>Local Search</vt:lpstr>
      <vt:lpstr>Outline</vt:lpstr>
      <vt:lpstr>Outline</vt:lpstr>
      <vt:lpstr>Hill Climbing</vt:lpstr>
      <vt:lpstr>Hill-climbing algorithm</vt:lpstr>
      <vt:lpstr>Hill-climbing for route search</vt:lpstr>
      <vt:lpstr>One possible execution process of  a hill climbing algorithm for route search</vt:lpstr>
      <vt:lpstr>Hill-climbing algorithm: construction of neighbors</vt:lpstr>
      <vt:lpstr>Hill-climbing algorithm: continuous optimization problem</vt:lpstr>
      <vt:lpstr>Outline</vt:lpstr>
      <vt:lpstr>Genetic Algorithm</vt:lpstr>
      <vt:lpstr>Parameters of Genetic Algorithm </vt:lpstr>
      <vt:lpstr>Overall Flowchart of Genetic Algorithm </vt:lpstr>
      <vt:lpstr>Key Components of Genetic Algorithm </vt:lpstr>
      <vt:lpstr>Initialize Population</vt:lpstr>
      <vt:lpstr>Fitness Function</vt:lpstr>
      <vt:lpstr>Eight Queen:  Initialize Population</vt:lpstr>
      <vt:lpstr>Selection</vt:lpstr>
      <vt:lpstr>Eight Queen : Selection</vt:lpstr>
      <vt:lpstr>Eight Queen: Crossover and Mutation</vt:lpstr>
      <vt:lpstr>Eight Queen Example: Crossover and Mutation</vt:lpstr>
      <vt:lpstr>Simple GA Not Suitable for Eight Queen</vt:lpstr>
      <vt:lpstr>Genetic Algorithm Note</vt:lpstr>
      <vt:lpstr>Application of GA for Finding Maximum of Functions</vt:lpstr>
      <vt:lpstr>Application of GA for Finding Maximum of Functions</vt:lpstr>
      <vt:lpstr>Application of GA for Finding Maximum of Functions</vt:lpstr>
      <vt:lpstr>Not Always Get Optimal Solution</vt:lpstr>
      <vt:lpstr>Not Always Get Optimal Solution</vt:lpstr>
      <vt:lpstr>Not Always Get Optimal Solution</vt:lpstr>
      <vt:lpstr>Outline</vt:lpstr>
      <vt:lpstr>Simulated annealing</vt:lpstr>
      <vt:lpstr>Simulated Annealing</vt:lpstr>
      <vt:lpstr>Simulated annealing VS Hill Climbing</vt:lpstr>
      <vt:lpstr>PowerPoint 演示文稿</vt:lpstr>
      <vt:lpstr>Cooling schedule function:  parameter controlling annealing process</vt:lpstr>
      <vt:lpstr>PowerPoint 演示文稿</vt:lpstr>
      <vt:lpstr>Practical Issues with simulated annealing</vt:lpstr>
      <vt:lpstr>Practical Issues with simulated annealing</vt:lpstr>
      <vt:lpstr>Practical Issues with simulated annealing</vt:lpstr>
      <vt:lpstr>Simulated annealing: Steps for solving Sudoku 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yezi</dc:creator>
  <cp:lastModifiedBy>yao</cp:lastModifiedBy>
  <cp:revision>77</cp:revision>
  <dcterms:created xsi:type="dcterms:W3CDTF">2017-10-02T04:49:00Z</dcterms:created>
  <dcterms:modified xsi:type="dcterms:W3CDTF">2025-10-31T02:51:34Z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8A057DC2B4BE4B51BCC5D4BA19ECDA0F_12</vt:lpwstr>
  </property>
  <property fmtid="{D5CDD505-2E9C-101B-9397-08002B2CF9AE}" pid="3" name="KSOProductBuildVer">
    <vt:lpwstr>2052-12.1.0.23125</vt:lpwstr>
  </property>
</Properties>
</file>